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0" r:id="rId2"/>
    <p:sldId id="550" r:id="rId3"/>
    <p:sldId id="515" r:id="rId4"/>
    <p:sldId id="573" r:id="rId5"/>
    <p:sldId id="483" r:id="rId6"/>
    <p:sldId id="577" r:id="rId7"/>
    <p:sldId id="530" r:id="rId8"/>
    <p:sldId id="541" r:id="rId9"/>
    <p:sldId id="538" r:id="rId10"/>
    <p:sldId id="578" r:id="rId11"/>
    <p:sldId id="488" r:id="rId12"/>
    <p:sldId id="489" r:id="rId13"/>
    <p:sldId id="490" r:id="rId14"/>
    <p:sldId id="491" r:id="rId15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gnoud Gregoire" initials="B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9875" autoAdjust="0"/>
  </p:normalViewPr>
  <p:slideViewPr>
    <p:cSldViewPr snapToObjects="1">
      <p:cViewPr varScale="1">
        <p:scale>
          <a:sx n="113" d="100"/>
          <a:sy n="113" d="100"/>
        </p:scale>
        <p:origin x="1638" y="96"/>
      </p:cViewPr>
      <p:guideLst>
        <p:guide orient="horz" pos="67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ECD8D-3971-4DB3-A95A-1543B5CA5775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2CAAD7A-006D-44D1-8AB7-56C45002A92D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MPS Group</a:t>
          </a:r>
          <a:endParaRPr lang="fr-CH" sz="2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980DEFB-4766-4524-A255-3134927967C5}" type="parTrans" cxnId="{472B1190-C8A1-4EE3-A56D-14586F0658A6}">
      <dgm:prSet/>
      <dgm:spPr/>
      <dgm:t>
        <a:bodyPr/>
        <a:lstStyle/>
        <a:p>
          <a:endParaRPr lang="fr-CH"/>
        </a:p>
      </dgm:t>
    </dgm:pt>
    <dgm:pt modelId="{CA6F40A9-12C0-457E-BC1D-BD8EE3F58865}" type="sibTrans" cxnId="{472B1190-C8A1-4EE3-A56D-14586F0658A6}">
      <dgm:prSet/>
      <dgm:spPr/>
      <dgm:t>
        <a:bodyPr/>
        <a:lstStyle/>
        <a:p>
          <a:endParaRPr lang="fr-CH"/>
        </a:p>
      </dgm:t>
    </dgm:pt>
    <dgm:pt modelId="{ABF6F35F-725E-49A8-8C2C-84FD3DFCA1A9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Watch</a:t>
          </a:r>
          <a:endParaRPr lang="fr-CH" sz="2000" dirty="0"/>
        </a:p>
      </dgm:t>
    </dgm:pt>
    <dgm:pt modelId="{E3B0285B-FC7A-4537-B29B-E3873F628EE5}" type="parTrans" cxnId="{21A62DAD-3745-4C0B-8FC4-EC59C8AF3630}">
      <dgm:prSet/>
      <dgm:spPr/>
      <dgm:t>
        <a:bodyPr/>
        <a:lstStyle/>
        <a:p>
          <a:endParaRPr lang="fr-CH"/>
        </a:p>
      </dgm:t>
    </dgm:pt>
    <dgm:pt modelId="{6A66E922-1378-4389-A94E-7C127C6922F1}" type="sibTrans" cxnId="{21A62DAD-3745-4C0B-8FC4-EC59C8AF3630}">
      <dgm:prSet/>
      <dgm:spPr/>
      <dgm:t>
        <a:bodyPr/>
        <a:lstStyle/>
        <a:p>
          <a:endParaRPr lang="fr-CH"/>
        </a:p>
      </dgm:t>
    </dgm:pt>
    <dgm:pt modelId="{85BD2F85-3B90-449A-B863-4003C84ECE24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Precimed</a:t>
          </a:r>
          <a:endParaRPr lang="fr-CH" sz="2000" dirty="0"/>
        </a:p>
      </dgm:t>
    </dgm:pt>
    <dgm:pt modelId="{FF2DB446-696E-42BF-BC90-77B2C2BDF80D}" type="parTrans" cxnId="{EB702ACD-9C53-4977-A426-F07F2320A707}">
      <dgm:prSet/>
      <dgm:spPr/>
      <dgm:t>
        <a:bodyPr/>
        <a:lstStyle/>
        <a:p>
          <a:endParaRPr lang="fr-CH"/>
        </a:p>
      </dgm:t>
    </dgm:pt>
    <dgm:pt modelId="{392FBD4D-203D-42CC-95FD-12D231F27F79}" type="sibTrans" cxnId="{EB702ACD-9C53-4977-A426-F07F2320A707}">
      <dgm:prSet/>
      <dgm:spPr/>
      <dgm:t>
        <a:bodyPr/>
        <a:lstStyle/>
        <a:p>
          <a:endParaRPr lang="fr-CH"/>
        </a:p>
      </dgm:t>
    </dgm:pt>
    <dgm:pt modelId="{D6ACE4A6-91DB-462F-B726-565B613FD0D1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Décolletage</a:t>
          </a:r>
          <a:endParaRPr lang="fr-CH" sz="2000" dirty="0"/>
        </a:p>
      </dgm:t>
    </dgm:pt>
    <dgm:pt modelId="{5B65331E-27A4-4205-806B-743FBD9B2524}" type="parTrans" cxnId="{724FA79F-BC2E-4953-A2FD-5BCB019C48C9}">
      <dgm:prSet/>
      <dgm:spPr/>
      <dgm:t>
        <a:bodyPr/>
        <a:lstStyle/>
        <a:p>
          <a:endParaRPr lang="fr-CH"/>
        </a:p>
      </dgm:t>
    </dgm:pt>
    <dgm:pt modelId="{45EBB95D-E0E9-4B0E-B331-C2894BC20195}" type="sibTrans" cxnId="{724FA79F-BC2E-4953-A2FD-5BCB019C48C9}">
      <dgm:prSet/>
      <dgm:spPr/>
      <dgm:t>
        <a:bodyPr/>
        <a:lstStyle/>
        <a:p>
          <a:endParaRPr lang="fr-CH"/>
        </a:p>
      </dgm:t>
    </dgm:pt>
    <dgm:pt modelId="{CBB360E9-D397-4209-90B7-78E3735E0C93}">
      <dgm:prSet phldrT="[Texte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r-CH" sz="2000" dirty="0" smtClean="0"/>
            <a:t>MPS Microsystems</a:t>
          </a:r>
          <a:endParaRPr lang="fr-CH" sz="2000" dirty="0"/>
        </a:p>
      </dgm:t>
    </dgm:pt>
    <dgm:pt modelId="{AA646ADA-B434-47C0-998A-BC3B5C195DC8}" type="parTrans" cxnId="{2BE186A0-F735-4E12-8EAF-E9F04C45B525}">
      <dgm:prSet/>
      <dgm:spPr/>
      <dgm:t>
        <a:bodyPr/>
        <a:lstStyle/>
        <a:p>
          <a:endParaRPr lang="fr-CH"/>
        </a:p>
      </dgm:t>
    </dgm:pt>
    <dgm:pt modelId="{2426372C-FB2E-4DF3-9D93-C01A4FBF7D63}" type="sibTrans" cxnId="{2BE186A0-F735-4E12-8EAF-E9F04C45B525}">
      <dgm:prSet/>
      <dgm:spPr/>
      <dgm:t>
        <a:bodyPr/>
        <a:lstStyle/>
        <a:p>
          <a:endParaRPr lang="fr-CH"/>
        </a:p>
      </dgm:t>
    </dgm:pt>
    <dgm:pt modelId="{9B282940-EBD8-4C63-9026-483246BDE45D}" type="pres">
      <dgm:prSet presAssocID="{51AECD8D-3971-4DB3-A95A-1543B5CA57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1C01AE17-C99D-47D0-BA08-AC82015B8097}" type="pres">
      <dgm:prSet presAssocID="{A2CAAD7A-006D-44D1-8AB7-56C45002A92D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A1BA7DB4-2E75-4619-B3C7-B5EF61E07424}" type="pres">
      <dgm:prSet presAssocID="{A2CAAD7A-006D-44D1-8AB7-56C45002A92D}" presName="rootComposite1" presStyleCnt="0"/>
      <dgm:spPr/>
      <dgm:t>
        <a:bodyPr/>
        <a:lstStyle/>
        <a:p>
          <a:endParaRPr lang="fr-CH"/>
        </a:p>
      </dgm:t>
    </dgm:pt>
    <dgm:pt modelId="{671F44C6-5E24-408D-AA99-83A4E4F1A189}" type="pres">
      <dgm:prSet presAssocID="{A2CAAD7A-006D-44D1-8AB7-56C45002A92D}" presName="rootText1" presStyleLbl="node0" presStyleIdx="0" presStyleCnt="1" custScaleX="113752" custScaleY="74851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30BF619-7796-4711-8E74-5BE57F61780C}" type="pres">
      <dgm:prSet presAssocID="{A2CAAD7A-006D-44D1-8AB7-56C45002A92D}" presName="rootConnector1" presStyleLbl="node1" presStyleIdx="0" presStyleCnt="0"/>
      <dgm:spPr/>
      <dgm:t>
        <a:bodyPr/>
        <a:lstStyle/>
        <a:p>
          <a:endParaRPr lang="fr-CH"/>
        </a:p>
      </dgm:t>
    </dgm:pt>
    <dgm:pt modelId="{A9F3F0D5-44CF-4412-B5FD-5FC6E20C51A3}" type="pres">
      <dgm:prSet presAssocID="{A2CAAD7A-006D-44D1-8AB7-56C45002A92D}" presName="hierChild2" presStyleCnt="0"/>
      <dgm:spPr/>
      <dgm:t>
        <a:bodyPr/>
        <a:lstStyle/>
        <a:p>
          <a:endParaRPr lang="fr-CH"/>
        </a:p>
      </dgm:t>
    </dgm:pt>
    <dgm:pt modelId="{E95B9193-2E28-4FE6-B80A-1EF99771A612}" type="pres">
      <dgm:prSet presAssocID="{E3B0285B-FC7A-4537-B29B-E3873F628EE5}" presName="Name37" presStyleLbl="parChTrans1D2" presStyleIdx="0" presStyleCnt="4"/>
      <dgm:spPr/>
      <dgm:t>
        <a:bodyPr/>
        <a:lstStyle/>
        <a:p>
          <a:endParaRPr lang="fr-CH"/>
        </a:p>
      </dgm:t>
    </dgm:pt>
    <dgm:pt modelId="{4648B6C1-DE62-4001-9C9E-62EA6012A8F9}" type="pres">
      <dgm:prSet presAssocID="{ABF6F35F-725E-49A8-8C2C-84FD3DFCA1A9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FCAFF3FA-1294-4D11-9564-EED3B18210F3}" type="pres">
      <dgm:prSet presAssocID="{ABF6F35F-725E-49A8-8C2C-84FD3DFCA1A9}" presName="rootComposite" presStyleCnt="0"/>
      <dgm:spPr/>
      <dgm:t>
        <a:bodyPr/>
        <a:lstStyle/>
        <a:p>
          <a:endParaRPr lang="fr-CH"/>
        </a:p>
      </dgm:t>
    </dgm:pt>
    <dgm:pt modelId="{F4F66950-0557-44E1-9947-984C2DC3A8B6}" type="pres">
      <dgm:prSet presAssocID="{ABF6F35F-725E-49A8-8C2C-84FD3DFCA1A9}" presName="rootText" presStyleLbl="node2" presStyleIdx="0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4426A6B8-6A8C-459F-875A-53CF5900C2CA}" type="pres">
      <dgm:prSet presAssocID="{ABF6F35F-725E-49A8-8C2C-84FD3DFCA1A9}" presName="rootConnector" presStyleLbl="node2" presStyleIdx="0" presStyleCnt="4"/>
      <dgm:spPr/>
      <dgm:t>
        <a:bodyPr/>
        <a:lstStyle/>
        <a:p>
          <a:endParaRPr lang="fr-CH"/>
        </a:p>
      </dgm:t>
    </dgm:pt>
    <dgm:pt modelId="{10522A33-E791-4DA4-8AA4-042906A2065C}" type="pres">
      <dgm:prSet presAssocID="{ABF6F35F-725E-49A8-8C2C-84FD3DFCA1A9}" presName="hierChild4" presStyleCnt="0"/>
      <dgm:spPr/>
      <dgm:t>
        <a:bodyPr/>
        <a:lstStyle/>
        <a:p>
          <a:endParaRPr lang="fr-CH"/>
        </a:p>
      </dgm:t>
    </dgm:pt>
    <dgm:pt modelId="{66F2F27A-2049-4552-A66D-9A49428AD392}" type="pres">
      <dgm:prSet presAssocID="{ABF6F35F-725E-49A8-8C2C-84FD3DFCA1A9}" presName="hierChild5" presStyleCnt="0"/>
      <dgm:spPr/>
      <dgm:t>
        <a:bodyPr/>
        <a:lstStyle/>
        <a:p>
          <a:endParaRPr lang="fr-CH"/>
        </a:p>
      </dgm:t>
    </dgm:pt>
    <dgm:pt modelId="{FB5CD4F3-9FEC-47B1-B516-AB14208E2D3E}" type="pres">
      <dgm:prSet presAssocID="{AA646ADA-B434-47C0-998A-BC3B5C195DC8}" presName="Name37" presStyleLbl="parChTrans1D2" presStyleIdx="1" presStyleCnt="4"/>
      <dgm:spPr/>
      <dgm:t>
        <a:bodyPr/>
        <a:lstStyle/>
        <a:p>
          <a:endParaRPr lang="fr-CH"/>
        </a:p>
      </dgm:t>
    </dgm:pt>
    <dgm:pt modelId="{27B92FBB-A7B2-4CFE-8DF1-812A37C620F8}" type="pres">
      <dgm:prSet presAssocID="{CBB360E9-D397-4209-90B7-78E3735E0C9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1241BA61-2C5C-41D9-8F46-838E7A7987DC}" type="pres">
      <dgm:prSet presAssocID="{CBB360E9-D397-4209-90B7-78E3735E0C93}" presName="rootComposite" presStyleCnt="0"/>
      <dgm:spPr/>
      <dgm:t>
        <a:bodyPr/>
        <a:lstStyle/>
        <a:p>
          <a:endParaRPr lang="fr-CH"/>
        </a:p>
      </dgm:t>
    </dgm:pt>
    <dgm:pt modelId="{FF3C6951-E194-43D9-AD16-DE629D387BA5}" type="pres">
      <dgm:prSet presAssocID="{CBB360E9-D397-4209-90B7-78E3735E0C93}" presName="rootText" presStyleLbl="node2" presStyleIdx="1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0AED65A2-DED0-404F-BAC2-19270A15FCB2}" type="pres">
      <dgm:prSet presAssocID="{CBB360E9-D397-4209-90B7-78E3735E0C93}" presName="rootConnector" presStyleLbl="node2" presStyleIdx="1" presStyleCnt="4"/>
      <dgm:spPr/>
      <dgm:t>
        <a:bodyPr/>
        <a:lstStyle/>
        <a:p>
          <a:endParaRPr lang="fr-CH"/>
        </a:p>
      </dgm:t>
    </dgm:pt>
    <dgm:pt modelId="{CAF71A20-5316-4491-BF23-790D98B6D898}" type="pres">
      <dgm:prSet presAssocID="{CBB360E9-D397-4209-90B7-78E3735E0C93}" presName="hierChild4" presStyleCnt="0"/>
      <dgm:spPr/>
      <dgm:t>
        <a:bodyPr/>
        <a:lstStyle/>
        <a:p>
          <a:endParaRPr lang="fr-CH"/>
        </a:p>
      </dgm:t>
    </dgm:pt>
    <dgm:pt modelId="{AD54F4DF-255E-4668-92AD-9A1EF06A03CB}" type="pres">
      <dgm:prSet presAssocID="{CBB360E9-D397-4209-90B7-78E3735E0C93}" presName="hierChild5" presStyleCnt="0"/>
      <dgm:spPr/>
      <dgm:t>
        <a:bodyPr/>
        <a:lstStyle/>
        <a:p>
          <a:endParaRPr lang="fr-CH"/>
        </a:p>
      </dgm:t>
    </dgm:pt>
    <dgm:pt modelId="{87ED5720-408E-415A-B215-C806402E8291}" type="pres">
      <dgm:prSet presAssocID="{FF2DB446-696E-42BF-BC90-77B2C2BDF80D}" presName="Name37" presStyleLbl="parChTrans1D2" presStyleIdx="2" presStyleCnt="4"/>
      <dgm:spPr/>
      <dgm:t>
        <a:bodyPr/>
        <a:lstStyle/>
        <a:p>
          <a:endParaRPr lang="fr-CH"/>
        </a:p>
      </dgm:t>
    </dgm:pt>
    <dgm:pt modelId="{97EF1CFC-F325-4D1D-B6CC-4F79A7E60F24}" type="pres">
      <dgm:prSet presAssocID="{85BD2F85-3B90-449A-B863-4003C84ECE24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39828A89-24A9-4664-B689-CDCFB52975E3}" type="pres">
      <dgm:prSet presAssocID="{85BD2F85-3B90-449A-B863-4003C84ECE24}" presName="rootComposite" presStyleCnt="0"/>
      <dgm:spPr/>
      <dgm:t>
        <a:bodyPr/>
        <a:lstStyle/>
        <a:p>
          <a:endParaRPr lang="fr-CH"/>
        </a:p>
      </dgm:t>
    </dgm:pt>
    <dgm:pt modelId="{437F660E-F621-463C-8FD3-9F8895221C6F}" type="pres">
      <dgm:prSet presAssocID="{85BD2F85-3B90-449A-B863-4003C84ECE24}" presName="rootText" presStyleLbl="node2" presStyleIdx="2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E8D5D998-96E9-47FC-84DF-2461A0E60065}" type="pres">
      <dgm:prSet presAssocID="{85BD2F85-3B90-449A-B863-4003C84ECE24}" presName="rootConnector" presStyleLbl="node2" presStyleIdx="2" presStyleCnt="4"/>
      <dgm:spPr/>
      <dgm:t>
        <a:bodyPr/>
        <a:lstStyle/>
        <a:p>
          <a:endParaRPr lang="fr-CH"/>
        </a:p>
      </dgm:t>
    </dgm:pt>
    <dgm:pt modelId="{183EBC25-EDAC-4EB3-B0AF-CDA8562A5EB6}" type="pres">
      <dgm:prSet presAssocID="{85BD2F85-3B90-449A-B863-4003C84ECE24}" presName="hierChild4" presStyleCnt="0"/>
      <dgm:spPr/>
      <dgm:t>
        <a:bodyPr/>
        <a:lstStyle/>
        <a:p>
          <a:endParaRPr lang="fr-CH"/>
        </a:p>
      </dgm:t>
    </dgm:pt>
    <dgm:pt modelId="{C3B611B8-E37C-4B64-8D12-1F2518B9C6C0}" type="pres">
      <dgm:prSet presAssocID="{85BD2F85-3B90-449A-B863-4003C84ECE24}" presName="hierChild5" presStyleCnt="0"/>
      <dgm:spPr/>
      <dgm:t>
        <a:bodyPr/>
        <a:lstStyle/>
        <a:p>
          <a:endParaRPr lang="fr-CH"/>
        </a:p>
      </dgm:t>
    </dgm:pt>
    <dgm:pt modelId="{658B9F32-0E4C-4633-BB16-F31FDCE51915}" type="pres">
      <dgm:prSet presAssocID="{5B65331E-27A4-4205-806B-743FBD9B2524}" presName="Name37" presStyleLbl="parChTrans1D2" presStyleIdx="3" presStyleCnt="4"/>
      <dgm:spPr/>
      <dgm:t>
        <a:bodyPr/>
        <a:lstStyle/>
        <a:p>
          <a:endParaRPr lang="fr-CH"/>
        </a:p>
      </dgm:t>
    </dgm:pt>
    <dgm:pt modelId="{88DB202D-30C0-4C42-8D8C-CA47EE048618}" type="pres">
      <dgm:prSet presAssocID="{D6ACE4A6-91DB-462F-B726-565B613FD0D1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CH"/>
        </a:p>
      </dgm:t>
    </dgm:pt>
    <dgm:pt modelId="{DD933309-50F0-4901-B542-C3DA058B1A97}" type="pres">
      <dgm:prSet presAssocID="{D6ACE4A6-91DB-462F-B726-565B613FD0D1}" presName="rootComposite" presStyleCnt="0"/>
      <dgm:spPr/>
      <dgm:t>
        <a:bodyPr/>
        <a:lstStyle/>
        <a:p>
          <a:endParaRPr lang="fr-CH"/>
        </a:p>
      </dgm:t>
    </dgm:pt>
    <dgm:pt modelId="{D5D8394A-6040-425F-850D-62A94010DB68}" type="pres">
      <dgm:prSet presAssocID="{D6ACE4A6-91DB-462F-B726-565B613FD0D1}" presName="rootText" presStyleLbl="node2" presStyleIdx="3" presStyleCnt="4" custScaleY="75104" custLinFactY="-1709" custLinFactNeighborY="-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E99AC7C1-24B4-4B4C-84AC-44F77FA5E6FF}" type="pres">
      <dgm:prSet presAssocID="{D6ACE4A6-91DB-462F-B726-565B613FD0D1}" presName="rootConnector" presStyleLbl="node2" presStyleIdx="3" presStyleCnt="4"/>
      <dgm:spPr/>
      <dgm:t>
        <a:bodyPr/>
        <a:lstStyle/>
        <a:p>
          <a:endParaRPr lang="fr-CH"/>
        </a:p>
      </dgm:t>
    </dgm:pt>
    <dgm:pt modelId="{4705ED9E-861E-4FD8-8027-7706A2920EE3}" type="pres">
      <dgm:prSet presAssocID="{D6ACE4A6-91DB-462F-B726-565B613FD0D1}" presName="hierChild4" presStyleCnt="0"/>
      <dgm:spPr/>
      <dgm:t>
        <a:bodyPr/>
        <a:lstStyle/>
        <a:p>
          <a:endParaRPr lang="fr-CH"/>
        </a:p>
      </dgm:t>
    </dgm:pt>
    <dgm:pt modelId="{2D72B47E-10B7-4849-A7FF-377C29C0EFCF}" type="pres">
      <dgm:prSet presAssocID="{D6ACE4A6-91DB-462F-B726-565B613FD0D1}" presName="hierChild5" presStyleCnt="0"/>
      <dgm:spPr/>
      <dgm:t>
        <a:bodyPr/>
        <a:lstStyle/>
        <a:p>
          <a:endParaRPr lang="fr-CH"/>
        </a:p>
      </dgm:t>
    </dgm:pt>
    <dgm:pt modelId="{97C106E7-E749-45B2-BE68-5C715EF229F4}" type="pres">
      <dgm:prSet presAssocID="{A2CAAD7A-006D-44D1-8AB7-56C45002A92D}" presName="hierChild3" presStyleCnt="0"/>
      <dgm:spPr/>
      <dgm:t>
        <a:bodyPr/>
        <a:lstStyle/>
        <a:p>
          <a:endParaRPr lang="fr-CH"/>
        </a:p>
      </dgm:t>
    </dgm:pt>
  </dgm:ptLst>
  <dgm:cxnLst>
    <dgm:cxn modelId="{EB702ACD-9C53-4977-A426-F07F2320A707}" srcId="{A2CAAD7A-006D-44D1-8AB7-56C45002A92D}" destId="{85BD2F85-3B90-449A-B863-4003C84ECE24}" srcOrd="2" destOrd="0" parTransId="{FF2DB446-696E-42BF-BC90-77B2C2BDF80D}" sibTransId="{392FBD4D-203D-42CC-95FD-12D231F27F79}"/>
    <dgm:cxn modelId="{2BE186A0-F735-4E12-8EAF-E9F04C45B525}" srcId="{A2CAAD7A-006D-44D1-8AB7-56C45002A92D}" destId="{CBB360E9-D397-4209-90B7-78E3735E0C93}" srcOrd="1" destOrd="0" parTransId="{AA646ADA-B434-47C0-998A-BC3B5C195DC8}" sibTransId="{2426372C-FB2E-4DF3-9D93-C01A4FBF7D63}"/>
    <dgm:cxn modelId="{E310AB62-6D2E-451B-9BF5-0C11E5BCA06E}" type="presOf" srcId="{85BD2F85-3B90-449A-B863-4003C84ECE24}" destId="{437F660E-F621-463C-8FD3-9F8895221C6F}" srcOrd="0" destOrd="0" presId="urn:microsoft.com/office/officeart/2005/8/layout/orgChart1"/>
    <dgm:cxn modelId="{F0AB6A2B-A95E-4E39-B02B-C1F9BDBDC41D}" type="presOf" srcId="{ABF6F35F-725E-49A8-8C2C-84FD3DFCA1A9}" destId="{4426A6B8-6A8C-459F-875A-53CF5900C2CA}" srcOrd="1" destOrd="0" presId="urn:microsoft.com/office/officeart/2005/8/layout/orgChart1"/>
    <dgm:cxn modelId="{472B1190-C8A1-4EE3-A56D-14586F0658A6}" srcId="{51AECD8D-3971-4DB3-A95A-1543B5CA5775}" destId="{A2CAAD7A-006D-44D1-8AB7-56C45002A92D}" srcOrd="0" destOrd="0" parTransId="{7980DEFB-4766-4524-A255-3134927967C5}" sibTransId="{CA6F40A9-12C0-457E-BC1D-BD8EE3F58865}"/>
    <dgm:cxn modelId="{01B05B37-D816-4A4A-B401-BCC4B058B3B1}" type="presOf" srcId="{CBB360E9-D397-4209-90B7-78E3735E0C93}" destId="{0AED65A2-DED0-404F-BAC2-19270A15FCB2}" srcOrd="1" destOrd="0" presId="urn:microsoft.com/office/officeart/2005/8/layout/orgChart1"/>
    <dgm:cxn modelId="{9934C847-AD92-4C91-B6D2-93A9A9D18B4F}" type="presOf" srcId="{FF2DB446-696E-42BF-BC90-77B2C2BDF80D}" destId="{87ED5720-408E-415A-B215-C806402E8291}" srcOrd="0" destOrd="0" presId="urn:microsoft.com/office/officeart/2005/8/layout/orgChart1"/>
    <dgm:cxn modelId="{BE58853C-441A-4403-B677-4753DE2A5B77}" type="presOf" srcId="{D6ACE4A6-91DB-462F-B726-565B613FD0D1}" destId="{D5D8394A-6040-425F-850D-62A94010DB68}" srcOrd="0" destOrd="0" presId="urn:microsoft.com/office/officeart/2005/8/layout/orgChart1"/>
    <dgm:cxn modelId="{D6FFC568-C2AE-4A61-BAEC-ECC11934E9A3}" type="presOf" srcId="{D6ACE4A6-91DB-462F-B726-565B613FD0D1}" destId="{E99AC7C1-24B4-4B4C-84AC-44F77FA5E6FF}" srcOrd="1" destOrd="0" presId="urn:microsoft.com/office/officeart/2005/8/layout/orgChart1"/>
    <dgm:cxn modelId="{DF4F6CB3-7E09-4F34-BCE0-AF6005C065D5}" type="presOf" srcId="{AA646ADA-B434-47C0-998A-BC3B5C195DC8}" destId="{FB5CD4F3-9FEC-47B1-B516-AB14208E2D3E}" srcOrd="0" destOrd="0" presId="urn:microsoft.com/office/officeart/2005/8/layout/orgChart1"/>
    <dgm:cxn modelId="{6ED05441-9C47-4AE3-AC5E-E367F02024DB}" type="presOf" srcId="{CBB360E9-D397-4209-90B7-78E3735E0C93}" destId="{FF3C6951-E194-43D9-AD16-DE629D387BA5}" srcOrd="0" destOrd="0" presId="urn:microsoft.com/office/officeart/2005/8/layout/orgChart1"/>
    <dgm:cxn modelId="{AB5DB821-A7BE-4E27-9022-FB5C494A2526}" type="presOf" srcId="{51AECD8D-3971-4DB3-A95A-1543B5CA5775}" destId="{9B282940-EBD8-4C63-9026-483246BDE45D}" srcOrd="0" destOrd="0" presId="urn:microsoft.com/office/officeart/2005/8/layout/orgChart1"/>
    <dgm:cxn modelId="{21E18B3F-823A-47E1-93AB-30BCE6148B6D}" type="presOf" srcId="{85BD2F85-3B90-449A-B863-4003C84ECE24}" destId="{E8D5D998-96E9-47FC-84DF-2461A0E60065}" srcOrd="1" destOrd="0" presId="urn:microsoft.com/office/officeart/2005/8/layout/orgChart1"/>
    <dgm:cxn modelId="{0B948466-7353-4DF1-BF02-335303FA2808}" type="presOf" srcId="{E3B0285B-FC7A-4537-B29B-E3873F628EE5}" destId="{E95B9193-2E28-4FE6-B80A-1EF99771A612}" srcOrd="0" destOrd="0" presId="urn:microsoft.com/office/officeart/2005/8/layout/orgChart1"/>
    <dgm:cxn modelId="{F16447B5-E1F6-475B-B552-97F428D59057}" type="presOf" srcId="{ABF6F35F-725E-49A8-8C2C-84FD3DFCA1A9}" destId="{F4F66950-0557-44E1-9947-984C2DC3A8B6}" srcOrd="0" destOrd="0" presId="urn:microsoft.com/office/officeart/2005/8/layout/orgChart1"/>
    <dgm:cxn modelId="{21A62DAD-3745-4C0B-8FC4-EC59C8AF3630}" srcId="{A2CAAD7A-006D-44D1-8AB7-56C45002A92D}" destId="{ABF6F35F-725E-49A8-8C2C-84FD3DFCA1A9}" srcOrd="0" destOrd="0" parTransId="{E3B0285B-FC7A-4537-B29B-E3873F628EE5}" sibTransId="{6A66E922-1378-4389-A94E-7C127C6922F1}"/>
    <dgm:cxn modelId="{22F60DBD-F23F-427F-BF44-E20EA8FD8832}" type="presOf" srcId="{5B65331E-27A4-4205-806B-743FBD9B2524}" destId="{658B9F32-0E4C-4633-BB16-F31FDCE51915}" srcOrd="0" destOrd="0" presId="urn:microsoft.com/office/officeart/2005/8/layout/orgChart1"/>
    <dgm:cxn modelId="{724FA79F-BC2E-4953-A2FD-5BCB019C48C9}" srcId="{A2CAAD7A-006D-44D1-8AB7-56C45002A92D}" destId="{D6ACE4A6-91DB-462F-B726-565B613FD0D1}" srcOrd="3" destOrd="0" parTransId="{5B65331E-27A4-4205-806B-743FBD9B2524}" sibTransId="{45EBB95D-E0E9-4B0E-B331-C2894BC20195}"/>
    <dgm:cxn modelId="{71A7C05A-B28D-4B82-AEE4-1DD174E5F838}" type="presOf" srcId="{A2CAAD7A-006D-44D1-8AB7-56C45002A92D}" destId="{930BF619-7796-4711-8E74-5BE57F61780C}" srcOrd="1" destOrd="0" presId="urn:microsoft.com/office/officeart/2005/8/layout/orgChart1"/>
    <dgm:cxn modelId="{DAEE201F-37C0-4F3A-9F9A-4C5B2D264792}" type="presOf" srcId="{A2CAAD7A-006D-44D1-8AB7-56C45002A92D}" destId="{671F44C6-5E24-408D-AA99-83A4E4F1A189}" srcOrd="0" destOrd="0" presId="urn:microsoft.com/office/officeart/2005/8/layout/orgChart1"/>
    <dgm:cxn modelId="{A976FF99-3CC3-4220-9EF2-70F7F8E96647}" type="presParOf" srcId="{9B282940-EBD8-4C63-9026-483246BDE45D}" destId="{1C01AE17-C99D-47D0-BA08-AC82015B8097}" srcOrd="0" destOrd="0" presId="urn:microsoft.com/office/officeart/2005/8/layout/orgChart1"/>
    <dgm:cxn modelId="{927344EE-2FE9-45C9-AA4C-FCF1240F693C}" type="presParOf" srcId="{1C01AE17-C99D-47D0-BA08-AC82015B8097}" destId="{A1BA7DB4-2E75-4619-B3C7-B5EF61E07424}" srcOrd="0" destOrd="0" presId="urn:microsoft.com/office/officeart/2005/8/layout/orgChart1"/>
    <dgm:cxn modelId="{CD0908F7-1CCE-4C96-8CA3-3ABCFC865B1F}" type="presParOf" srcId="{A1BA7DB4-2E75-4619-B3C7-B5EF61E07424}" destId="{671F44C6-5E24-408D-AA99-83A4E4F1A189}" srcOrd="0" destOrd="0" presId="urn:microsoft.com/office/officeart/2005/8/layout/orgChart1"/>
    <dgm:cxn modelId="{5751D811-1ACF-4D6E-BD3F-52799FC88C17}" type="presParOf" srcId="{A1BA7DB4-2E75-4619-B3C7-B5EF61E07424}" destId="{930BF619-7796-4711-8E74-5BE57F61780C}" srcOrd="1" destOrd="0" presId="urn:microsoft.com/office/officeart/2005/8/layout/orgChart1"/>
    <dgm:cxn modelId="{35D174ED-A739-4E74-831D-9F80ACE81A31}" type="presParOf" srcId="{1C01AE17-C99D-47D0-BA08-AC82015B8097}" destId="{A9F3F0D5-44CF-4412-B5FD-5FC6E20C51A3}" srcOrd="1" destOrd="0" presId="urn:microsoft.com/office/officeart/2005/8/layout/orgChart1"/>
    <dgm:cxn modelId="{07D1CA80-9842-4958-B6FB-28A4D358F6B4}" type="presParOf" srcId="{A9F3F0D5-44CF-4412-B5FD-5FC6E20C51A3}" destId="{E95B9193-2E28-4FE6-B80A-1EF99771A612}" srcOrd="0" destOrd="0" presId="urn:microsoft.com/office/officeart/2005/8/layout/orgChart1"/>
    <dgm:cxn modelId="{D0C95116-C88C-472C-A44C-8FD87881D345}" type="presParOf" srcId="{A9F3F0D5-44CF-4412-B5FD-5FC6E20C51A3}" destId="{4648B6C1-DE62-4001-9C9E-62EA6012A8F9}" srcOrd="1" destOrd="0" presId="urn:microsoft.com/office/officeart/2005/8/layout/orgChart1"/>
    <dgm:cxn modelId="{3D3E0CF9-6B8B-4C1F-907C-B6976E53E360}" type="presParOf" srcId="{4648B6C1-DE62-4001-9C9E-62EA6012A8F9}" destId="{FCAFF3FA-1294-4D11-9564-EED3B18210F3}" srcOrd="0" destOrd="0" presId="urn:microsoft.com/office/officeart/2005/8/layout/orgChart1"/>
    <dgm:cxn modelId="{26010652-F76B-443A-819B-DC47ED812314}" type="presParOf" srcId="{FCAFF3FA-1294-4D11-9564-EED3B18210F3}" destId="{F4F66950-0557-44E1-9947-984C2DC3A8B6}" srcOrd="0" destOrd="0" presId="urn:microsoft.com/office/officeart/2005/8/layout/orgChart1"/>
    <dgm:cxn modelId="{0C4870EB-CE63-4212-9912-7010F4622655}" type="presParOf" srcId="{FCAFF3FA-1294-4D11-9564-EED3B18210F3}" destId="{4426A6B8-6A8C-459F-875A-53CF5900C2CA}" srcOrd="1" destOrd="0" presId="urn:microsoft.com/office/officeart/2005/8/layout/orgChart1"/>
    <dgm:cxn modelId="{4F222DCF-C1DA-4CC8-8F56-1226C5F5F2E2}" type="presParOf" srcId="{4648B6C1-DE62-4001-9C9E-62EA6012A8F9}" destId="{10522A33-E791-4DA4-8AA4-042906A2065C}" srcOrd="1" destOrd="0" presId="urn:microsoft.com/office/officeart/2005/8/layout/orgChart1"/>
    <dgm:cxn modelId="{AEF0DB0D-E856-4C13-887E-2BEAA597C352}" type="presParOf" srcId="{4648B6C1-DE62-4001-9C9E-62EA6012A8F9}" destId="{66F2F27A-2049-4552-A66D-9A49428AD392}" srcOrd="2" destOrd="0" presId="urn:microsoft.com/office/officeart/2005/8/layout/orgChart1"/>
    <dgm:cxn modelId="{2C60B5E0-8294-4C71-AB4F-84A412262E68}" type="presParOf" srcId="{A9F3F0D5-44CF-4412-B5FD-5FC6E20C51A3}" destId="{FB5CD4F3-9FEC-47B1-B516-AB14208E2D3E}" srcOrd="2" destOrd="0" presId="urn:microsoft.com/office/officeart/2005/8/layout/orgChart1"/>
    <dgm:cxn modelId="{2980CCFC-49B3-48D1-89DE-9CCD1F6CD964}" type="presParOf" srcId="{A9F3F0D5-44CF-4412-B5FD-5FC6E20C51A3}" destId="{27B92FBB-A7B2-4CFE-8DF1-812A37C620F8}" srcOrd="3" destOrd="0" presId="urn:microsoft.com/office/officeart/2005/8/layout/orgChart1"/>
    <dgm:cxn modelId="{58A67B89-5B82-40D2-BACC-45D9A8507258}" type="presParOf" srcId="{27B92FBB-A7B2-4CFE-8DF1-812A37C620F8}" destId="{1241BA61-2C5C-41D9-8F46-838E7A7987DC}" srcOrd="0" destOrd="0" presId="urn:microsoft.com/office/officeart/2005/8/layout/orgChart1"/>
    <dgm:cxn modelId="{47AB7EB1-B77C-43F5-AE25-FD83FD04D263}" type="presParOf" srcId="{1241BA61-2C5C-41D9-8F46-838E7A7987DC}" destId="{FF3C6951-E194-43D9-AD16-DE629D387BA5}" srcOrd="0" destOrd="0" presId="urn:microsoft.com/office/officeart/2005/8/layout/orgChart1"/>
    <dgm:cxn modelId="{8EF64FE5-D717-4F5A-A29E-814F6D7B51D1}" type="presParOf" srcId="{1241BA61-2C5C-41D9-8F46-838E7A7987DC}" destId="{0AED65A2-DED0-404F-BAC2-19270A15FCB2}" srcOrd="1" destOrd="0" presId="urn:microsoft.com/office/officeart/2005/8/layout/orgChart1"/>
    <dgm:cxn modelId="{928E89D7-CD1F-4D00-A066-2A06ECBDEB18}" type="presParOf" srcId="{27B92FBB-A7B2-4CFE-8DF1-812A37C620F8}" destId="{CAF71A20-5316-4491-BF23-790D98B6D898}" srcOrd="1" destOrd="0" presId="urn:microsoft.com/office/officeart/2005/8/layout/orgChart1"/>
    <dgm:cxn modelId="{97FC874A-06FD-45C5-9C8D-D264BE69E31A}" type="presParOf" srcId="{27B92FBB-A7B2-4CFE-8DF1-812A37C620F8}" destId="{AD54F4DF-255E-4668-92AD-9A1EF06A03CB}" srcOrd="2" destOrd="0" presId="urn:microsoft.com/office/officeart/2005/8/layout/orgChart1"/>
    <dgm:cxn modelId="{EA7DCA43-AACF-49C7-BA36-8781CF016A9B}" type="presParOf" srcId="{A9F3F0D5-44CF-4412-B5FD-5FC6E20C51A3}" destId="{87ED5720-408E-415A-B215-C806402E8291}" srcOrd="4" destOrd="0" presId="urn:microsoft.com/office/officeart/2005/8/layout/orgChart1"/>
    <dgm:cxn modelId="{5EEFD613-B9F4-4901-BE6A-50DDA0E78A60}" type="presParOf" srcId="{A9F3F0D5-44CF-4412-B5FD-5FC6E20C51A3}" destId="{97EF1CFC-F325-4D1D-B6CC-4F79A7E60F24}" srcOrd="5" destOrd="0" presId="urn:microsoft.com/office/officeart/2005/8/layout/orgChart1"/>
    <dgm:cxn modelId="{195A352A-1EEC-4582-9912-37B41F4556E3}" type="presParOf" srcId="{97EF1CFC-F325-4D1D-B6CC-4F79A7E60F24}" destId="{39828A89-24A9-4664-B689-CDCFB52975E3}" srcOrd="0" destOrd="0" presId="urn:microsoft.com/office/officeart/2005/8/layout/orgChart1"/>
    <dgm:cxn modelId="{17948FCC-46DD-41E4-BB9A-16E61CC5F63B}" type="presParOf" srcId="{39828A89-24A9-4664-B689-CDCFB52975E3}" destId="{437F660E-F621-463C-8FD3-9F8895221C6F}" srcOrd="0" destOrd="0" presId="urn:microsoft.com/office/officeart/2005/8/layout/orgChart1"/>
    <dgm:cxn modelId="{C7C1AC53-002C-4C37-B596-2F6ACFE40D5B}" type="presParOf" srcId="{39828A89-24A9-4664-B689-CDCFB52975E3}" destId="{E8D5D998-96E9-47FC-84DF-2461A0E60065}" srcOrd="1" destOrd="0" presId="urn:microsoft.com/office/officeart/2005/8/layout/orgChart1"/>
    <dgm:cxn modelId="{F7A7F5F5-124E-440E-82AB-8DA93EC3C6FC}" type="presParOf" srcId="{97EF1CFC-F325-4D1D-B6CC-4F79A7E60F24}" destId="{183EBC25-EDAC-4EB3-B0AF-CDA8562A5EB6}" srcOrd="1" destOrd="0" presId="urn:microsoft.com/office/officeart/2005/8/layout/orgChart1"/>
    <dgm:cxn modelId="{02940CD5-690E-4DE8-8081-DCEFFCF89BF3}" type="presParOf" srcId="{97EF1CFC-F325-4D1D-B6CC-4F79A7E60F24}" destId="{C3B611B8-E37C-4B64-8D12-1F2518B9C6C0}" srcOrd="2" destOrd="0" presId="urn:microsoft.com/office/officeart/2005/8/layout/orgChart1"/>
    <dgm:cxn modelId="{17B569D1-BDCE-475D-9A98-130B8B0B652D}" type="presParOf" srcId="{A9F3F0D5-44CF-4412-B5FD-5FC6E20C51A3}" destId="{658B9F32-0E4C-4633-BB16-F31FDCE51915}" srcOrd="6" destOrd="0" presId="urn:microsoft.com/office/officeart/2005/8/layout/orgChart1"/>
    <dgm:cxn modelId="{EC90873D-0F29-4D23-8CBD-9CC5413D659B}" type="presParOf" srcId="{A9F3F0D5-44CF-4412-B5FD-5FC6E20C51A3}" destId="{88DB202D-30C0-4C42-8D8C-CA47EE048618}" srcOrd="7" destOrd="0" presId="urn:microsoft.com/office/officeart/2005/8/layout/orgChart1"/>
    <dgm:cxn modelId="{79596059-F8BF-41E4-9E41-7DD9390AC179}" type="presParOf" srcId="{88DB202D-30C0-4C42-8D8C-CA47EE048618}" destId="{DD933309-50F0-4901-B542-C3DA058B1A97}" srcOrd="0" destOrd="0" presId="urn:microsoft.com/office/officeart/2005/8/layout/orgChart1"/>
    <dgm:cxn modelId="{F1647EDA-7FF8-45C8-838D-FE0F5D2C8AF5}" type="presParOf" srcId="{DD933309-50F0-4901-B542-C3DA058B1A97}" destId="{D5D8394A-6040-425F-850D-62A94010DB68}" srcOrd="0" destOrd="0" presId="urn:microsoft.com/office/officeart/2005/8/layout/orgChart1"/>
    <dgm:cxn modelId="{F5C77CD3-BC08-46D8-90E8-28CC15F54559}" type="presParOf" srcId="{DD933309-50F0-4901-B542-C3DA058B1A97}" destId="{E99AC7C1-24B4-4B4C-84AC-44F77FA5E6FF}" srcOrd="1" destOrd="0" presId="urn:microsoft.com/office/officeart/2005/8/layout/orgChart1"/>
    <dgm:cxn modelId="{5210B335-FF82-4FBE-830B-32733E1B5545}" type="presParOf" srcId="{88DB202D-30C0-4C42-8D8C-CA47EE048618}" destId="{4705ED9E-861E-4FD8-8027-7706A2920EE3}" srcOrd="1" destOrd="0" presId="urn:microsoft.com/office/officeart/2005/8/layout/orgChart1"/>
    <dgm:cxn modelId="{449ABCDF-46E6-4359-A249-58CC75B79B8D}" type="presParOf" srcId="{88DB202D-30C0-4C42-8D8C-CA47EE048618}" destId="{2D72B47E-10B7-4849-A7FF-377C29C0EFCF}" srcOrd="2" destOrd="0" presId="urn:microsoft.com/office/officeart/2005/8/layout/orgChart1"/>
    <dgm:cxn modelId="{7E0DC618-BE54-418A-8922-AA529BEC79D0}" type="presParOf" srcId="{1C01AE17-C99D-47D0-BA08-AC82015B8097}" destId="{97C106E7-E749-45B2-BE68-5C715EF229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B1C1E526-3E01-9846-8141-45B52D15DC83}" type="datetimeFigureOut">
              <a:rPr lang="fr-FR" smtClean="0"/>
              <a:pPr/>
              <a:t>14/01/2016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7D9B96EF-25CD-BA48-B552-2B6B3BCE5F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C358CCE8-1ADE-4295-B3D8-578F06DFF158}" type="datetimeFigureOut">
              <a:rPr lang="fr-CH" smtClean="0"/>
              <a:pPr/>
              <a:t>14.01.2016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3" tIns="47421" rIns="94843" bIns="47421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3" tIns="47421" rIns="94843" bIns="4742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D2731698-0338-48C6-B493-80366E84AEE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087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813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55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705C3-4443-420C-B6FF-EC37D76A890C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826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70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6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71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3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16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47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49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A887-FADA-4324-9C20-3D89B6A96C30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34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6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Picture 3" descr="MPS-PP_fond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000" b="0" i="0" kern="1200" cap="all" baseline="30000" smtClean="0">
          <a:solidFill>
            <a:srgbClr val="141F20">
              <a:alpha val="21000"/>
            </a:srgbClr>
          </a:solidFill>
          <a:latin typeface="HelveticaNeueBQ-85Heavy"/>
          <a:ea typeface="+mj-ea"/>
          <a:cs typeface="HelveticaNeueBQ-85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psag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oliver.aubry@mpsag.com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gregoire.bagnoud@mpsag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romain.schluechter@mpsag,com" TargetMode="External"/><Relationship Id="rId11" Type="http://schemas.openxmlformats.org/officeDocument/2006/relationships/hyperlink" Target="mailto:odeta.bylykbashi@mpsag.com" TargetMode="External"/><Relationship Id="rId5" Type="http://schemas.openxmlformats.org/officeDocument/2006/relationships/image" Target="../media/image4.jpeg"/><Relationship Id="rId10" Type="http://schemas.openxmlformats.org/officeDocument/2006/relationships/hyperlink" Target="mailto:muriel.ansermet@mpsag.com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diagramData" Target="../diagrams/data1.xml"/><Relationship Id="rId9" Type="http://schemas.openxmlformats.org/officeDocument/2006/relationships/image" Target="../media/image31.jpeg"/><Relationship Id="rId14" Type="http://schemas.openxmlformats.org/officeDocument/2006/relationships/image" Target="../media/image3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0178" y="1746630"/>
            <a:ext cx="461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/>
              <a:t>Introduction to…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0" y="3203975"/>
            <a:ext cx="7501786" cy="10698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52416" y="6416675"/>
            <a:ext cx="941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01/14/2016</a:t>
            </a:r>
            <a:endParaRPr lang="fr-CH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324004" y="4900150"/>
            <a:ext cx="461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hlinkClick r:id="rId4"/>
              </a:rPr>
              <a:t>www.mpsag.com</a:t>
            </a: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4088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84848" y="1340768"/>
            <a:ext cx="47796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Located in Biel/Bienne, Switzerland </a:t>
            </a:r>
          </a:p>
          <a:p>
            <a:r>
              <a:rPr lang="en-US" b="1" dirty="0" smtClean="0"/>
              <a:t>155’000 ft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built in 2008</a:t>
            </a:r>
          </a:p>
          <a:p>
            <a:r>
              <a:rPr lang="en-US" b="1" dirty="0" smtClean="0"/>
              <a:t>150 employees</a:t>
            </a:r>
          </a:p>
          <a:p>
            <a:r>
              <a:rPr lang="en-US" b="1" dirty="0" smtClean="0"/>
              <a:t>ISO 9001 – ISO 14001 - ISO 13485</a:t>
            </a:r>
          </a:p>
          <a:p>
            <a:endParaRPr lang="en-US" sz="1400" dirty="0" smtClean="0"/>
          </a:p>
          <a:p>
            <a:pPr marL="182563" indent="-182563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Research &amp; Development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/>
              <a:t>Industrialization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Parts manufacturing :	</a:t>
            </a:r>
          </a:p>
          <a:p>
            <a:pPr marL="273050" lvl="1"/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/>
              <a:t> turning, grinding, </a:t>
            </a:r>
          </a:p>
          <a:p>
            <a:pPr marL="273050" lvl="1"/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/>
              <a:t> ball bearing manufacturing,</a:t>
            </a:r>
          </a:p>
          <a:p>
            <a:pPr marL="273050" lvl="1"/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/>
              <a:t> thermal and surface treatment.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Microsystems assembly  (clean room)</a:t>
            </a:r>
            <a:endParaRPr lang="en-US" dirty="0"/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Purchasing and logistics</a:t>
            </a:r>
          </a:p>
          <a:p>
            <a:pPr marL="182563" indent="-182563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Quality assurance and Quality control</a:t>
            </a:r>
          </a:p>
        </p:txBody>
      </p:sp>
      <p:pic>
        <p:nvPicPr>
          <p:cNvPr id="7" name="Picture 2" descr="\\ARCHIVE\photo mps\Batiment MPS\Photos officielles MPS_ Marco Caprara\PA205688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48780"/>
            <a:ext cx="3532400" cy="2088232"/>
          </a:xfrm>
          <a:prstGeom prst="rect">
            <a:avLst/>
          </a:prstGeom>
          <a:noFill/>
        </p:spPr>
      </p:pic>
      <p:pic>
        <p:nvPicPr>
          <p:cNvPr id="8" name="Picture 2" descr="\\ARCHIVE\photo mps\Batiment MPS\Photos officielles MPS_ Marco Caprara\P91555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24017"/>
            <a:ext cx="3532399" cy="2649299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79512" y="260648"/>
            <a:ext cx="607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 well equipped and modern facility in Bienne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671900" y="1268760"/>
            <a:ext cx="4995555" cy="47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Clr>
                <a:srgbClr val="174464"/>
              </a:buClr>
            </a:pPr>
            <a:r>
              <a:rPr lang="en-US" b="1" dirty="0" smtClean="0"/>
              <a:t>RESEARCH &amp; DEVELOPMENT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6 development engineers + 2 lab engineers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CAD “Solidworks”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FEM simulations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PDM “Teamcenter”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endParaRPr lang="en-US" sz="1400" dirty="0"/>
          </a:p>
          <a:p>
            <a:pPr>
              <a:spcBef>
                <a:spcPct val="20000"/>
              </a:spcBef>
              <a:buClr>
                <a:srgbClr val="174464"/>
              </a:buClr>
            </a:pPr>
            <a:r>
              <a:rPr lang="en-US" b="1" dirty="0" smtClean="0"/>
              <a:t>PROTOTYPING</a:t>
            </a:r>
            <a:endParaRPr lang="en-US" b="1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Turning: Ø </a:t>
            </a:r>
            <a:r>
              <a:rPr lang="en-US" sz="1400" dirty="0"/>
              <a:t>0.5 -</a:t>
            </a:r>
            <a:r>
              <a:rPr lang="en-US" sz="1400" dirty="0" smtClean="0"/>
              <a:t>300mm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Milling: 4 </a:t>
            </a:r>
            <a:r>
              <a:rPr lang="en-US" sz="1400" dirty="0"/>
              <a:t>axis </a:t>
            </a:r>
            <a:r>
              <a:rPr lang="en-US" sz="1400" dirty="0" smtClean="0"/>
              <a:t>CNC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Flat </a:t>
            </a:r>
            <a:r>
              <a:rPr lang="en-US" sz="1400" dirty="0" smtClean="0"/>
              <a:t>grinding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EDM </a:t>
            </a:r>
            <a:r>
              <a:rPr lang="en-US" sz="1400" dirty="0" smtClean="0"/>
              <a:t> / Wire EDM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endParaRPr lang="en-US" sz="1400" dirty="0"/>
          </a:p>
          <a:p>
            <a:pPr>
              <a:spcBef>
                <a:spcPct val="20000"/>
              </a:spcBef>
              <a:buClr>
                <a:srgbClr val="174464"/>
              </a:buClr>
            </a:pPr>
            <a:r>
              <a:rPr lang="en-US" b="1" dirty="0" smtClean="0"/>
              <a:t>TESTING</a:t>
            </a:r>
            <a:endParaRPr lang="en-US" b="1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Torque </a:t>
            </a:r>
            <a:r>
              <a:rPr lang="en-US" sz="1400" dirty="0" smtClean="0"/>
              <a:t>testing: 1µNm </a:t>
            </a:r>
            <a:r>
              <a:rPr lang="en-US" sz="1400" dirty="0"/>
              <a:t>– </a:t>
            </a:r>
            <a:r>
              <a:rPr lang="en-US" sz="1400" dirty="0" smtClean="0"/>
              <a:t>Nm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Axial </a:t>
            </a:r>
            <a:r>
              <a:rPr lang="en-US" sz="1400" dirty="0" smtClean="0"/>
              <a:t>Force: &lt; 2500N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Noise </a:t>
            </a:r>
            <a:r>
              <a:rPr lang="en-US" sz="1400" dirty="0" smtClean="0"/>
              <a:t>measurement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Lifetime </a:t>
            </a:r>
            <a:r>
              <a:rPr lang="en-US" sz="1400" dirty="0" smtClean="0"/>
              <a:t>test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Development of  test device for production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260648"/>
            <a:ext cx="579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 dynamic and innovative R&amp;D organization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1" y="1403775"/>
            <a:ext cx="2970332" cy="22277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1" y="3924055"/>
            <a:ext cx="3326266" cy="1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5830" y="32849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Manufacturing</a:t>
            </a:r>
            <a:r>
              <a:rPr lang="fr-CH" sz="4800" dirty="0" smtClean="0"/>
              <a:t> </a:t>
            </a:r>
            <a:r>
              <a:rPr lang="en-US" sz="4800" dirty="0" smtClean="0"/>
              <a:t>capabilities</a:t>
            </a:r>
            <a:endParaRPr lang="en-US" sz="4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7" y="1808820"/>
            <a:ext cx="7306594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671900" y="1313765"/>
            <a:ext cx="4995555" cy="47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Clr>
                <a:srgbClr val="174464"/>
              </a:buClr>
            </a:pPr>
            <a:r>
              <a:rPr lang="en-US" b="1" dirty="0" smtClean="0"/>
              <a:t>TURNING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Rod size from Ø2 to Ø42 mm		± 3µ</a:t>
            </a:r>
            <a:endParaRPr lang="en-US" sz="1400" dirty="0"/>
          </a:p>
          <a:p>
            <a:pPr>
              <a:spcBef>
                <a:spcPts val="1800"/>
              </a:spcBef>
              <a:buClr>
                <a:srgbClr val="174464"/>
              </a:buClr>
            </a:pPr>
            <a:r>
              <a:rPr lang="en-US" b="1" dirty="0" smtClean="0"/>
              <a:t>GRINDING</a:t>
            </a:r>
            <a:endParaRPr lang="en-US" b="1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Inner- / Outer grinding		</a:t>
            </a:r>
            <a:r>
              <a:rPr lang="en-US" sz="1400" dirty="0"/>
              <a:t>	± </a:t>
            </a:r>
            <a:r>
              <a:rPr lang="en-US" sz="1400" dirty="0" smtClean="0"/>
              <a:t>0.5µ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Thread and form grinding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Center less grinding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Lapping/Polishing				10 nm (roughness)</a:t>
            </a:r>
            <a:endParaRPr lang="en-US" sz="1400" dirty="0"/>
          </a:p>
          <a:p>
            <a:pPr>
              <a:spcBef>
                <a:spcPts val="1800"/>
              </a:spcBef>
              <a:buClr>
                <a:srgbClr val="174464"/>
              </a:buClr>
            </a:pPr>
            <a:r>
              <a:rPr lang="en-US" b="1" dirty="0"/>
              <a:t>BALLS </a:t>
            </a:r>
            <a:r>
              <a:rPr lang="en-US" b="1" dirty="0" smtClean="0"/>
              <a:t>MANUFACTURING</a:t>
            </a:r>
            <a:endParaRPr lang="en-US" sz="1400" dirty="0" smtClean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Ø </a:t>
            </a:r>
            <a:r>
              <a:rPr lang="en-US" sz="1400" dirty="0" smtClean="0"/>
              <a:t>0.130 </a:t>
            </a:r>
            <a:r>
              <a:rPr lang="en-US" sz="1400" dirty="0"/>
              <a:t>– 1.588 mm  (ISO Grade 3 )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err="1"/>
              <a:t>Sphericity</a:t>
            </a:r>
            <a:r>
              <a:rPr lang="en-US" sz="1400" dirty="0"/>
              <a:t> </a:t>
            </a:r>
            <a:r>
              <a:rPr lang="en-US" sz="1400" dirty="0" smtClean="0"/>
              <a:t>0.08µm -  Surface </a:t>
            </a:r>
            <a:r>
              <a:rPr lang="en-US" sz="1400" dirty="0"/>
              <a:t>roughness max 0.01µm 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Stainless steel and Zirconium </a:t>
            </a:r>
            <a:r>
              <a:rPr lang="en-US" sz="1400" dirty="0" smtClean="0"/>
              <a:t>oxide</a:t>
            </a:r>
          </a:p>
          <a:p>
            <a:pPr>
              <a:spcBef>
                <a:spcPts val="1800"/>
              </a:spcBef>
              <a:buClr>
                <a:srgbClr val="174464"/>
              </a:buClr>
            </a:pPr>
            <a:r>
              <a:rPr lang="en-US" b="1" dirty="0" smtClean="0"/>
              <a:t>PARTS CLEANING  &amp; HEAT TREATMENT</a:t>
            </a:r>
            <a:endParaRPr lang="en-US" sz="1400" dirty="0" smtClean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Tumbling and cleaning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Quenching/ Precipitation hardening, Cryogenics, Tempering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Deburring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52" y="1396217"/>
            <a:ext cx="2739888" cy="19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ARCHIVE\photo mps\Batiment MPS\Photos officielles MPS_ Marco Caprara\Bill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52" y="3564015"/>
            <a:ext cx="2739888" cy="227977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512" y="260648"/>
            <a:ext cx="660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omponents manufacturing for high requirements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535" y="1362868"/>
            <a:ext cx="3105345" cy="2161696"/>
          </a:xfrm>
          <a:prstGeom prst="rect">
            <a:avLst/>
          </a:prstGeom>
        </p:spPr>
      </p:pic>
      <p:pic>
        <p:nvPicPr>
          <p:cNvPr id="9" name="Image 8" descr="Reinraum MPS 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35" y="3924056"/>
            <a:ext cx="3105345" cy="2061465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41930" y="1268760"/>
            <a:ext cx="4995555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Clr>
                <a:srgbClr val="174464"/>
              </a:buClr>
            </a:pPr>
            <a:r>
              <a:rPr lang="en-US" b="1" dirty="0" smtClean="0"/>
              <a:t>ASSEMBLY AREA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Dust free area  (10’800m2) 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Clean room class ISO 7 (2’100m2)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Product </a:t>
            </a:r>
            <a:r>
              <a:rPr lang="en-US" sz="1400" dirty="0"/>
              <a:t>dedicated assembly lines</a:t>
            </a:r>
          </a:p>
          <a:p>
            <a:pPr>
              <a:spcBef>
                <a:spcPts val="1800"/>
              </a:spcBef>
              <a:buClr>
                <a:srgbClr val="174464"/>
              </a:buClr>
            </a:pPr>
            <a:r>
              <a:rPr lang="en-US" b="1" dirty="0" smtClean="0"/>
              <a:t>TECHNOLOGIES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Cleaning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Pairing in ¼ micron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Riveting</a:t>
            </a:r>
            <a:endParaRPr lang="en-US" sz="1400" dirty="0"/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Press fit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Gluing (UV, anaerobic)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Precision Lubrication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Laser welding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 smtClean="0"/>
              <a:t>Balancing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Specific  measurement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Visual </a:t>
            </a:r>
            <a:r>
              <a:rPr lang="en-US" sz="1400" dirty="0" smtClean="0"/>
              <a:t>inspection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r>
              <a:rPr lang="en-US" sz="1400" dirty="0"/>
              <a:t>Assembly under laminar flow boxes – ISO 6 </a:t>
            </a:r>
          </a:p>
          <a:p>
            <a:pPr marL="285750" indent="-285750">
              <a:spcBef>
                <a:spcPct val="20000"/>
              </a:spcBef>
              <a:buClr>
                <a:srgbClr val="174464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260648"/>
            <a:ext cx="616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Microsystems assembly dedicated to precision 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9569" y="2867295"/>
            <a:ext cx="2129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Gregoire Bagnoud</a:t>
            </a:r>
          </a:p>
          <a:p>
            <a:r>
              <a:rPr lang="en-US" sz="1200" dirty="0"/>
              <a:t>Director Business Development</a:t>
            </a:r>
            <a:endParaRPr lang="en-GB" sz="1200" dirty="0"/>
          </a:p>
          <a:p>
            <a:r>
              <a:rPr lang="fr-CH" sz="1100" dirty="0" smtClean="0"/>
              <a:t>(Head of Sales and Marketing for MPS Microsystems)</a:t>
            </a:r>
          </a:p>
          <a:p>
            <a:r>
              <a:rPr lang="en-US" sz="1100" dirty="0" smtClean="0"/>
              <a:t>Phone: </a:t>
            </a:r>
            <a:r>
              <a:rPr lang="en-US" sz="1100" dirty="0"/>
              <a:t>+41 32 344 44 72</a:t>
            </a:r>
            <a:endParaRPr lang="en-GB" sz="1100" dirty="0"/>
          </a:p>
          <a:p>
            <a:r>
              <a:rPr lang="en-GB" sz="1100" dirty="0" smtClean="0"/>
              <a:t>Mobile: </a:t>
            </a:r>
            <a:r>
              <a:rPr lang="en-GB" sz="1100" dirty="0"/>
              <a:t>+41 79 286 38 </a:t>
            </a:r>
            <a:r>
              <a:rPr lang="en-GB" sz="1100" dirty="0" smtClean="0"/>
              <a:t>55</a:t>
            </a:r>
          </a:p>
          <a:p>
            <a:r>
              <a:rPr lang="en-US" sz="1100" u="sng" dirty="0" smtClean="0">
                <a:hlinkClick r:id="rId2"/>
              </a:rPr>
              <a:t>gregoire.bagnoud@mpsag.com</a:t>
            </a:r>
            <a:endParaRPr lang="en-GB" sz="1100" dirty="0" smtClean="0"/>
          </a:p>
          <a:p>
            <a:endParaRPr lang="en-GB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67035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The Team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74637" y="2867295"/>
            <a:ext cx="198022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Oliver Aubry</a:t>
            </a:r>
          </a:p>
          <a:p>
            <a:r>
              <a:rPr lang="fr-CH" sz="1200" dirty="0" smtClean="0"/>
              <a:t>Product Manager</a:t>
            </a:r>
            <a:endParaRPr lang="en-GB" sz="1200" dirty="0"/>
          </a:p>
          <a:p>
            <a:r>
              <a:rPr lang="en-US" sz="1100" dirty="0" smtClean="0"/>
              <a:t>(Responsible for microlinea product lines)</a:t>
            </a:r>
          </a:p>
          <a:p>
            <a:r>
              <a:rPr lang="en-US" sz="1100" dirty="0"/>
              <a:t>Phone: +41 32 344 43 07</a:t>
            </a:r>
            <a:endParaRPr lang="en-GB" sz="1100" dirty="0"/>
          </a:p>
          <a:p>
            <a:r>
              <a:rPr lang="fr-CH" sz="1100" dirty="0" smtClean="0"/>
              <a:t>Mobile</a:t>
            </a:r>
            <a:r>
              <a:rPr lang="fr-CH" sz="1100" dirty="0"/>
              <a:t>: +41 79 798 69 88</a:t>
            </a:r>
            <a:endParaRPr lang="en-GB" sz="1100" dirty="0"/>
          </a:p>
          <a:p>
            <a:r>
              <a:rPr lang="fr-CH" sz="1100" u="sng" dirty="0" smtClean="0">
                <a:hlinkClick r:id="rId3"/>
              </a:rPr>
              <a:t>oliver.aubry@mpsag.com</a:t>
            </a:r>
            <a:endParaRPr lang="en-GB" sz="1100" dirty="0"/>
          </a:p>
        </p:txBody>
      </p:sp>
      <p:pic>
        <p:nvPicPr>
          <p:cNvPr id="7170" name="Picture 2" descr="Bagnoud Grégoi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987" y="1350416"/>
            <a:ext cx="1034783" cy="138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644" y="1355760"/>
            <a:ext cx="1000883" cy="13345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680544" y="2867295"/>
            <a:ext cx="23490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Romain </a:t>
            </a:r>
            <a:r>
              <a:rPr lang="fr-CH" sz="1200" b="1" dirty="0" err="1" smtClean="0"/>
              <a:t>Schlüchter</a:t>
            </a:r>
            <a:endParaRPr lang="fr-CH" sz="1200" b="1" dirty="0" smtClean="0"/>
          </a:p>
          <a:p>
            <a:r>
              <a:rPr lang="en-US" sz="1200" dirty="0" smtClean="0"/>
              <a:t>Project Manager</a:t>
            </a:r>
          </a:p>
          <a:p>
            <a:r>
              <a:rPr lang="en-US" sz="1100" dirty="0" smtClean="0"/>
              <a:t>(microlinea products)</a:t>
            </a:r>
          </a:p>
          <a:p>
            <a:r>
              <a:rPr lang="fr-FR" sz="1100" dirty="0" smtClean="0"/>
              <a:t>Phone: </a:t>
            </a:r>
            <a:r>
              <a:rPr lang="fr-FR" sz="1100" dirty="0"/>
              <a:t>+41 </a:t>
            </a:r>
            <a:r>
              <a:rPr lang="fr-FR" sz="1100" dirty="0" smtClean="0"/>
              <a:t>32 </a:t>
            </a:r>
            <a:r>
              <a:rPr lang="fr-FR" sz="1100" dirty="0"/>
              <a:t>344 43 53 </a:t>
            </a:r>
            <a:endParaRPr lang="en-GB" sz="1100" dirty="0"/>
          </a:p>
          <a:p>
            <a:r>
              <a:rPr lang="fr-FR" sz="1100" u="sng" dirty="0" err="1" smtClean="0">
                <a:hlinkClick r:id="rId6"/>
              </a:rPr>
              <a:t>romain.schluechter@mpsag,com</a:t>
            </a:r>
            <a:endParaRPr lang="en-GB" sz="1100" dirty="0"/>
          </a:p>
        </p:txBody>
      </p:sp>
      <p:pic>
        <p:nvPicPr>
          <p:cNvPr id="10" name="Image 1" descr="Description : C:\Documents and Settings\direnzos\Local Settings\Temporary Internet Files\Content.Word\Schlüchter Roma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78" y="1355760"/>
            <a:ext cx="1000064" cy="133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526" y="4366553"/>
            <a:ext cx="933782" cy="1308100"/>
          </a:xfrm>
          <a:prstGeom prst="rect">
            <a:avLst/>
          </a:prstGeom>
        </p:spPr>
      </p:pic>
      <p:pic>
        <p:nvPicPr>
          <p:cNvPr id="1026" name="Picture 2" descr="Bylykbashi Ode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04" y="4366553"/>
            <a:ext cx="9794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288258" y="5765327"/>
            <a:ext cx="21293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Muriel Ansermet</a:t>
            </a:r>
          </a:p>
          <a:p>
            <a:r>
              <a:rPr lang="en-US" sz="1200" dirty="0" smtClean="0"/>
              <a:t>Sales &amp; Export Administrator</a:t>
            </a:r>
          </a:p>
          <a:p>
            <a:r>
              <a:rPr lang="de-DE" sz="1100" dirty="0" smtClean="0"/>
              <a:t>Phone: +41 </a:t>
            </a:r>
            <a:r>
              <a:rPr lang="de-DE" sz="1100" dirty="0"/>
              <a:t>32 344 43 </a:t>
            </a:r>
            <a:r>
              <a:rPr lang="de-DE" sz="1100" dirty="0" smtClean="0"/>
              <a:t>25</a:t>
            </a:r>
          </a:p>
          <a:p>
            <a:r>
              <a:rPr lang="de-DE" sz="1100" u="sng" dirty="0">
                <a:hlinkClick r:id="rId10"/>
              </a:rPr>
              <a:t>muriel.ansermet@mpsag.com</a:t>
            </a:r>
            <a:endParaRPr lang="en-US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28618" y="5765326"/>
            <a:ext cx="21293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Odeta Bylykbashi</a:t>
            </a:r>
          </a:p>
          <a:p>
            <a:r>
              <a:rPr lang="en-US" sz="1200" dirty="0" smtClean="0"/>
              <a:t>Marketing Administrator</a:t>
            </a:r>
          </a:p>
          <a:p>
            <a:r>
              <a:rPr lang="en-US" sz="1200" dirty="0" smtClean="0"/>
              <a:t>Phone: </a:t>
            </a:r>
            <a:r>
              <a:rPr lang="de-CH" sz="1100" dirty="0" smtClean="0"/>
              <a:t>+</a:t>
            </a:r>
            <a:r>
              <a:rPr lang="de-CH" sz="1100" dirty="0"/>
              <a:t>41 </a:t>
            </a:r>
            <a:r>
              <a:rPr lang="de-CH" sz="1100" dirty="0" smtClean="0"/>
              <a:t>32 </a:t>
            </a:r>
            <a:r>
              <a:rPr lang="de-CH" sz="1100" dirty="0"/>
              <a:t>344 43 24</a:t>
            </a:r>
            <a:endParaRPr lang="en-GB" sz="1100" dirty="0"/>
          </a:p>
          <a:p>
            <a:r>
              <a:rPr lang="de-CH" sz="1100" u="sng" dirty="0" smtClean="0">
                <a:hlinkClick r:id="rId11"/>
              </a:rPr>
              <a:t>odeta.bylykbashi@mpsag.com</a:t>
            </a:r>
            <a:endParaRPr lang="en-GB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62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8" t="1770"/>
          <a:stretch/>
        </p:blipFill>
        <p:spPr>
          <a:xfrm>
            <a:off x="2366755" y="1223755"/>
            <a:ext cx="4207206" cy="49941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6535" y="2469325"/>
            <a:ext cx="168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the heart of Europe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4662010" y="3789040"/>
            <a:ext cx="855095" cy="49505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cteur droit 7"/>
          <p:cNvCxnSpPr>
            <a:endCxn id="6" idx="1"/>
          </p:cNvCxnSpPr>
          <p:nvPr/>
        </p:nvCxnSpPr>
        <p:spPr>
          <a:xfrm>
            <a:off x="1781690" y="2888940"/>
            <a:ext cx="3005546" cy="97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7504" y="267035"/>
            <a:ext cx="349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Where do we come from?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34" y="1311111"/>
            <a:ext cx="5891023" cy="494703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04969" y="2588400"/>
            <a:ext cx="1327648" cy="49505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107504" y="267035"/>
            <a:ext cx="325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All roads lead to … mps!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14234" y="5498991"/>
            <a:ext cx="166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Geneva Airport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5886101" y="1386777"/>
            <a:ext cx="166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Basel Airport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5219302" y="2651262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Biel/Bienne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7533978" y="1943835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Zurich Airport</a:t>
            </a:r>
            <a:endParaRPr lang="en-GB" dirty="0"/>
          </a:p>
        </p:txBody>
      </p:sp>
      <p:sp>
        <p:nvSpPr>
          <p:cNvPr id="14" name="Ellipse 13"/>
          <p:cNvSpPr/>
          <p:nvPr/>
        </p:nvSpPr>
        <p:spPr>
          <a:xfrm>
            <a:off x="3128457" y="5436129"/>
            <a:ext cx="1595790" cy="49505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7416410" y="1881832"/>
            <a:ext cx="1595790" cy="49505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5799997" y="1323916"/>
            <a:ext cx="1595790" cy="49505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285764" y="1250032"/>
            <a:ext cx="293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Basel Airport </a:t>
            </a:r>
            <a:r>
              <a:rPr lang="fr-CH" sz="1400" dirty="0" smtClean="0">
                <a:sym typeface="Wingdings" panose="05000000000000000000" pitchFamily="2" charset="2"/>
              </a:rPr>
              <a:t> </a:t>
            </a:r>
            <a:r>
              <a:rPr lang="fr-CH" sz="1400" dirty="0" err="1" smtClean="0">
                <a:sym typeface="Wingdings" panose="05000000000000000000" pitchFamily="2" charset="2"/>
              </a:rPr>
              <a:t>Biel</a:t>
            </a:r>
            <a:r>
              <a:rPr lang="fr-CH" sz="1400" dirty="0" smtClean="0">
                <a:sym typeface="Wingdings" panose="05000000000000000000" pitchFamily="2" charset="2"/>
              </a:rPr>
              <a:t>/Bienne: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95km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1h15 by car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1h35 by train</a:t>
            </a:r>
            <a:endParaRPr lang="en-GB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85764" y="2791588"/>
            <a:ext cx="3020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Zurich Airport </a:t>
            </a:r>
            <a:r>
              <a:rPr lang="fr-CH" sz="1400" dirty="0" smtClean="0">
                <a:sym typeface="Wingdings" panose="05000000000000000000" pitchFamily="2" charset="2"/>
              </a:rPr>
              <a:t> </a:t>
            </a:r>
            <a:r>
              <a:rPr lang="fr-CH" sz="1400" dirty="0" err="1" smtClean="0">
                <a:sym typeface="Wingdings" panose="05000000000000000000" pitchFamily="2" charset="2"/>
              </a:rPr>
              <a:t>Biel</a:t>
            </a:r>
            <a:r>
              <a:rPr lang="fr-CH" sz="1400" dirty="0" smtClean="0">
                <a:sym typeface="Wingdings" panose="05000000000000000000" pitchFamily="2" charset="2"/>
              </a:rPr>
              <a:t>/Bienne: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120km</a:t>
            </a:r>
            <a:endParaRPr lang="fr-CH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1h30 </a:t>
            </a:r>
            <a:r>
              <a:rPr lang="fr-CH" sz="1400" dirty="0"/>
              <a:t>by car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1h30 </a:t>
            </a:r>
            <a:r>
              <a:rPr lang="fr-CH" sz="1400" dirty="0"/>
              <a:t>by </a:t>
            </a:r>
            <a:r>
              <a:rPr lang="fr-CH" sz="1400" dirty="0" smtClean="0"/>
              <a:t>train</a:t>
            </a:r>
            <a:endParaRPr lang="en-GB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85764" y="4328106"/>
            <a:ext cx="3249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Geneva Airport </a:t>
            </a:r>
            <a:r>
              <a:rPr lang="fr-CH" sz="1400" dirty="0" smtClean="0">
                <a:sym typeface="Wingdings" panose="05000000000000000000" pitchFamily="2" charset="2"/>
              </a:rPr>
              <a:t> </a:t>
            </a:r>
            <a:r>
              <a:rPr lang="fr-CH" sz="1400" dirty="0" err="1" smtClean="0">
                <a:sym typeface="Wingdings" panose="05000000000000000000" pitchFamily="2" charset="2"/>
              </a:rPr>
              <a:t>Biel</a:t>
            </a:r>
            <a:r>
              <a:rPr lang="fr-CH" sz="1400" dirty="0" smtClean="0">
                <a:sym typeface="Wingdings" panose="05000000000000000000" pitchFamily="2" charset="2"/>
              </a:rPr>
              <a:t>/Bienne: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153km</a:t>
            </a:r>
            <a:endParaRPr lang="fr-CH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/>
              <a:t>1h45 </a:t>
            </a:r>
            <a:r>
              <a:rPr lang="fr-CH" sz="1400" dirty="0"/>
              <a:t>by car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/>
              <a:t>1h40 by </a:t>
            </a:r>
            <a:r>
              <a:rPr lang="fr-CH" sz="1400" dirty="0" smtClean="0"/>
              <a:t>train</a:t>
            </a:r>
            <a:endParaRPr lang="en-GB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21" y="2933122"/>
            <a:ext cx="559466" cy="2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3"/>
          <p:cNvSpPr>
            <a:spLocks noChangeAspect="1" noChangeShapeType="1"/>
          </p:cNvSpPr>
          <p:nvPr/>
        </p:nvSpPr>
        <p:spPr bwMode="auto">
          <a:xfrm>
            <a:off x="251521" y="3499634"/>
            <a:ext cx="8732566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18259" y="3710794"/>
            <a:ext cx="695152" cy="2923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4D4D4D"/>
                </a:solidFill>
              </a:rPr>
              <a:t>1936</a:t>
            </a: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251521" y="3042824"/>
            <a:ext cx="0" cy="25717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1555220" y="3701608"/>
            <a:ext cx="712818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1967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1496716" y="2653784"/>
            <a:ext cx="1748561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4D4D4D"/>
                </a:solidFill>
              </a:rPr>
              <a:t>Bonfol</a:t>
            </a:r>
            <a:r>
              <a:rPr lang="en-US" sz="1200" dirty="0" smtClean="0">
                <a:solidFill>
                  <a:srgbClr val="4D4D4D"/>
                </a:solidFill>
              </a:rPr>
              <a:t> plant opening</a:t>
            </a:r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1969879" y="3036888"/>
            <a:ext cx="0" cy="25717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2370996" y="3705160"/>
            <a:ext cx="781801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1973</a:t>
            </a:r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>
            <a:off x="4950186" y="2988615"/>
            <a:ext cx="0" cy="23177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34" name="Line 16"/>
          <p:cNvSpPr>
            <a:spLocks noChangeShapeType="1"/>
          </p:cNvSpPr>
          <p:nvPr/>
        </p:nvSpPr>
        <p:spPr bwMode="auto">
          <a:xfrm>
            <a:off x="2762874" y="4072388"/>
            <a:ext cx="0" cy="32385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35" name="Text Box 17"/>
          <p:cNvSpPr txBox="1">
            <a:spLocks noChangeArrowheads="1"/>
          </p:cNvSpPr>
          <p:nvPr/>
        </p:nvSpPr>
        <p:spPr bwMode="auto">
          <a:xfrm>
            <a:off x="4559879" y="3672027"/>
            <a:ext cx="69215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4D4D4D"/>
                </a:solidFill>
              </a:rPr>
              <a:t>2003</a:t>
            </a:r>
          </a:p>
        </p:txBody>
      </p:sp>
      <p:pic>
        <p:nvPicPr>
          <p:cNvPr id="9240" name="Picture 22" descr="smoovy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034" y="2741578"/>
            <a:ext cx="792162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5" descr="header_logo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216" y="2010529"/>
            <a:ext cx="1043359" cy="62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801361" y="3704588"/>
            <a:ext cx="700032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1948</a:t>
            </a:r>
          </a:p>
        </p:txBody>
      </p:sp>
      <p:sp>
        <p:nvSpPr>
          <p:cNvPr id="9245" name="Line 27"/>
          <p:cNvSpPr>
            <a:spLocks noChangeShapeType="1"/>
          </p:cNvSpPr>
          <p:nvPr/>
        </p:nvSpPr>
        <p:spPr bwMode="auto">
          <a:xfrm flipV="1">
            <a:off x="1072394" y="4072388"/>
            <a:ext cx="0" cy="32385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46" name="Text Box 28"/>
          <p:cNvSpPr txBox="1">
            <a:spLocks noChangeArrowheads="1"/>
          </p:cNvSpPr>
          <p:nvPr/>
        </p:nvSpPr>
        <p:spPr bwMode="auto">
          <a:xfrm>
            <a:off x="147543" y="4402700"/>
            <a:ext cx="184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4D4D4D"/>
                </a:solidFill>
              </a:rPr>
              <a:t>4 point contact bearing concept developed </a:t>
            </a:r>
            <a:r>
              <a:rPr lang="en-US" sz="1200" dirty="0" smtClean="0">
                <a:solidFill>
                  <a:srgbClr val="4D4D4D"/>
                </a:solidFill>
              </a:rPr>
              <a:t>by mps</a:t>
            </a:r>
            <a:endParaRPr lang="en-US" sz="1200" dirty="0">
              <a:solidFill>
                <a:srgbClr val="4D4D4D"/>
              </a:solidFill>
            </a:endParaRPr>
          </a:p>
        </p:txBody>
      </p:sp>
      <p:sp>
        <p:nvSpPr>
          <p:cNvPr id="9248" name="Text Box 30"/>
          <p:cNvSpPr txBox="1">
            <a:spLocks noChangeArrowheads="1"/>
          </p:cNvSpPr>
          <p:nvPr/>
        </p:nvSpPr>
        <p:spPr bwMode="auto">
          <a:xfrm>
            <a:off x="5717507" y="2711616"/>
            <a:ext cx="173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4D4D4D"/>
                </a:solidFill>
              </a:rPr>
              <a:t>New Building </a:t>
            </a:r>
            <a:r>
              <a:rPr lang="en-US" sz="1200" dirty="0" smtClean="0">
                <a:solidFill>
                  <a:srgbClr val="4D4D4D"/>
                </a:solidFill>
              </a:rPr>
              <a:t>14’400 m2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9250" name="Picture 32" descr="mps_microlinea_3c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217" y="5744254"/>
            <a:ext cx="1023664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33" descr="mps_microsphere_3c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13" y="5737336"/>
            <a:ext cx="1242116" cy="18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36" descr="Imag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558" y="1813373"/>
            <a:ext cx="1550642" cy="77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304296" y="1844778"/>
            <a:ext cx="1291780" cy="952499"/>
            <a:chOff x="3923" y="1340"/>
            <a:chExt cx="888" cy="600"/>
          </a:xfrm>
        </p:grpSpPr>
        <p:sp>
          <p:nvSpPr>
            <p:cNvPr id="9274" name="Text Box 39"/>
            <p:cNvSpPr txBox="1">
              <a:spLocks noChangeArrowheads="1"/>
            </p:cNvSpPr>
            <p:nvPr/>
          </p:nvSpPr>
          <p:spPr bwMode="auto">
            <a:xfrm>
              <a:off x="3923" y="1572"/>
              <a:ext cx="888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rgbClr val="333333"/>
                  </a:solidFill>
                </a:rPr>
                <a:t>founded and joined</a:t>
              </a:r>
              <a:r>
                <a:rPr lang="en-US" sz="1200" b="1" dirty="0">
                  <a:solidFill>
                    <a:srgbClr val="333333"/>
                  </a:solidFill>
                </a:rPr>
                <a:t> </a:t>
              </a:r>
            </a:p>
          </p:txBody>
        </p:sp>
        <p:pic>
          <p:nvPicPr>
            <p:cNvPr id="9275" name="Picture 40" descr="mps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" y="1340"/>
              <a:ext cx="62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6" name="Picture 41" descr="fau_group_logo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" y="1884"/>
              <a:ext cx="84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58" name="Picture 46" descr="microlinea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366" y="4633533"/>
            <a:ext cx="837668" cy="9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9" name="Picture 47" descr="Watch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41" y="4955605"/>
            <a:ext cx="647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2" name="Rectangle 51"/>
          <p:cNvSpPr>
            <a:spLocks noChangeArrowheads="1"/>
          </p:cNvSpPr>
          <p:nvPr/>
        </p:nvSpPr>
        <p:spPr bwMode="auto">
          <a:xfrm>
            <a:off x="6197492" y="3668834"/>
            <a:ext cx="7714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D4D4D"/>
                </a:solidFill>
              </a:rPr>
              <a:t>2008</a:t>
            </a:r>
            <a:endParaRPr lang="en-US" sz="1200" b="1" dirty="0">
              <a:solidFill>
                <a:srgbClr val="4D4D4D"/>
              </a:solidFill>
            </a:endParaRPr>
          </a:p>
        </p:txBody>
      </p:sp>
      <p:sp>
        <p:nvSpPr>
          <p:cNvPr id="9264" name="Rectangle 53"/>
          <p:cNvSpPr>
            <a:spLocks noChangeArrowheads="1"/>
          </p:cNvSpPr>
          <p:nvPr/>
        </p:nvSpPr>
        <p:spPr bwMode="auto">
          <a:xfrm>
            <a:off x="3245277" y="3709416"/>
            <a:ext cx="697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1999</a:t>
            </a:r>
            <a:endParaRPr lang="en-US" sz="1400" b="1" dirty="0">
              <a:solidFill>
                <a:srgbClr val="4D4D4D"/>
              </a:solidFill>
            </a:endParaRPr>
          </a:p>
        </p:txBody>
      </p:sp>
      <p:sp>
        <p:nvSpPr>
          <p:cNvPr id="9268" name="Text Box 57"/>
          <p:cNvSpPr txBox="1">
            <a:spLocks noChangeArrowheads="1"/>
          </p:cNvSpPr>
          <p:nvPr/>
        </p:nvSpPr>
        <p:spPr bwMode="auto">
          <a:xfrm>
            <a:off x="-26867" y="2673492"/>
            <a:ext cx="122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200" dirty="0" err="1"/>
              <a:t>Family</a:t>
            </a:r>
            <a:r>
              <a:rPr lang="fr-CH" sz="1200" dirty="0"/>
              <a:t> </a:t>
            </a:r>
            <a:r>
              <a:rPr lang="fr-CH" sz="1200" dirty="0" err="1"/>
              <a:t>founded</a:t>
            </a:r>
            <a:r>
              <a:rPr lang="fr-CH" dirty="0"/>
              <a:t> </a:t>
            </a:r>
            <a:endParaRPr lang="fr-FR" dirty="0"/>
          </a:p>
        </p:txBody>
      </p:sp>
      <p:pic>
        <p:nvPicPr>
          <p:cNvPr id="56321" name="Picture 1" descr="Y:\2008\Bâtiment Final\PA030057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210" y="1786628"/>
            <a:ext cx="1258711" cy="944033"/>
          </a:xfrm>
          <a:prstGeom prst="rect">
            <a:avLst/>
          </a:prstGeom>
          <a:noFill/>
        </p:spPr>
      </p:pic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6583207" y="3114309"/>
            <a:ext cx="0" cy="23177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3599434" y="2998422"/>
            <a:ext cx="0" cy="23177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062" y="1814390"/>
            <a:ext cx="978961" cy="8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5825210" y="3997475"/>
            <a:ext cx="0" cy="34099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540602"/>
            <a:ext cx="1361917" cy="2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460756" y="3668833"/>
            <a:ext cx="783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2008</a:t>
            </a:r>
            <a:endParaRPr lang="fr-CH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095087" y="3671486"/>
            <a:ext cx="87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2012</a:t>
            </a:r>
            <a:endParaRPr lang="fr-CH" sz="1400" b="1" dirty="0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7534720" y="4063815"/>
            <a:ext cx="0" cy="34099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597" y="4500240"/>
            <a:ext cx="1522246" cy="11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597" y="5806709"/>
            <a:ext cx="1522246" cy="2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107504" y="267035"/>
            <a:ext cx="541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 young company with a long experience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856209" y="3668832"/>
            <a:ext cx="87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2013</a:t>
            </a:r>
            <a:endParaRPr lang="fr-CH" sz="1400" b="1" dirty="0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8172400" y="3104502"/>
            <a:ext cx="0" cy="23177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7275070" y="2717970"/>
            <a:ext cx="173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4D4D4D"/>
                </a:solidFill>
              </a:rPr>
              <a:t>Bonfol Building extension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071" y="1750704"/>
            <a:ext cx="1545402" cy="101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79512" y="260648"/>
            <a:ext cx="256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FAULHABER Group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8776" y="3460945"/>
            <a:ext cx="6643464" cy="3054332"/>
            <a:chOff x="1420660" y="2403037"/>
            <a:chExt cx="6643464" cy="3054332"/>
          </a:xfrm>
        </p:grpSpPr>
        <p:pic>
          <p:nvPicPr>
            <p:cNvPr id="54" name="Grafik 5" descr="karte_neu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0660" y="2403037"/>
              <a:ext cx="6643464" cy="3054332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55" name="Gruppieren 60"/>
            <p:cNvGrpSpPr/>
            <p:nvPr/>
          </p:nvGrpSpPr>
          <p:grpSpPr>
            <a:xfrm>
              <a:off x="2825656" y="2808384"/>
              <a:ext cx="4371281" cy="2177777"/>
              <a:chOff x="3744748" y="3732343"/>
              <a:chExt cx="4371281" cy="2177777"/>
            </a:xfrm>
            <a:solidFill>
              <a:srgbClr val="FF0000"/>
            </a:solidFill>
          </p:grpSpPr>
          <p:sp>
            <p:nvSpPr>
              <p:cNvPr id="56" name="Ellipse 55"/>
              <p:cNvSpPr/>
              <p:nvPr/>
            </p:nvSpPr>
            <p:spPr>
              <a:xfrm>
                <a:off x="4427169" y="551723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4211960" y="580450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5868136" y="566125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8044029" y="583812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333426" y="4737781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6819429" y="4664408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7365139" y="49607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7703345" y="4563104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7920376" y="4300824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7739345" y="429254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6012160" y="385820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5292088" y="422054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6012160" y="4408824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5328088" y="393251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5508104" y="3788941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618409" y="3754108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5796136" y="373234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3744748" y="4454698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625484" y="400507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5615827" y="407707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5579827" y="414907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534761" y="3896932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5891592" y="4215226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5697484" y="406646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0" name="Gruppieren 85"/>
            <p:cNvGrpSpPr/>
            <p:nvPr/>
          </p:nvGrpSpPr>
          <p:grpSpPr>
            <a:xfrm>
              <a:off x="4469742" y="3081113"/>
              <a:ext cx="2281799" cy="1081508"/>
              <a:chOff x="5388834" y="4005072"/>
              <a:chExt cx="2281799" cy="1081508"/>
            </a:xfrm>
            <a:solidFill>
              <a:srgbClr val="002060"/>
            </a:solidFill>
          </p:grpSpPr>
          <p:sp>
            <p:nvSpPr>
              <p:cNvPr id="81" name="Ellipse 80"/>
              <p:cNvSpPr/>
              <p:nvPr/>
            </p:nvSpPr>
            <p:spPr>
              <a:xfrm>
                <a:off x="5388834" y="4066463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7380312" y="501458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7598633" y="4427168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508112" y="4067556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5543827" y="4005072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5474778" y="4005072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6" name="Inhaltsplatzhalter 1"/>
          <p:cNvSpPr>
            <a:spLocks noGrp="1"/>
          </p:cNvSpPr>
          <p:nvPr/>
        </p:nvSpPr>
        <p:spPr>
          <a:xfrm>
            <a:off x="4975688" y="1303220"/>
            <a:ext cx="3671888" cy="1405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D0"/>
              </a:buClr>
              <a:buFontTx/>
              <a:buBlip>
                <a:blip r:embed="rId3"/>
              </a:buBlip>
              <a:defRPr lang="de-DE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2D0"/>
              </a:buClr>
              <a:buSzPct val="80000"/>
              <a:buFont typeface="Wingdings 3" panose="05040102010807070707" pitchFamily="18" charset="2"/>
              <a:buChar char="}"/>
              <a:def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17 Subsidiaries and Partnerships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1,600 Employees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US$ 240 Mio Revenue </a:t>
            </a:r>
          </a:p>
        </p:txBody>
      </p:sp>
      <p:sp>
        <p:nvSpPr>
          <p:cNvPr id="117" name="Inhaltsplatzhalter 1"/>
          <p:cNvSpPr>
            <a:spLocks noGrp="1"/>
          </p:cNvSpPr>
          <p:nvPr/>
        </p:nvSpPr>
        <p:spPr>
          <a:xfrm>
            <a:off x="509992" y="1302267"/>
            <a:ext cx="4032250" cy="23067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D0"/>
              </a:buClr>
              <a:buFontTx/>
              <a:buBlip>
                <a:blip r:embed="rId3"/>
              </a:buBlip>
              <a:defRPr lang="de-DE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2D0"/>
              </a:buClr>
              <a:buSzPct val="80000"/>
              <a:buFont typeface="Wingdings 3" panose="05040102010807070707" pitchFamily="18" charset="2"/>
              <a:buChar char="}"/>
              <a:def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dirty="0" err="1" smtClean="0">
                <a:solidFill>
                  <a:schemeClr val="tx1"/>
                </a:solidFill>
              </a:rPr>
              <a:t>Headquartered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Schönaich</a:t>
            </a:r>
            <a:r>
              <a:rPr lang="de-DE" dirty="0" smtClean="0">
                <a:solidFill>
                  <a:schemeClr val="tx1"/>
                </a:solidFill>
              </a:rPr>
              <a:t>, Germany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International R&amp;D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Production</a:t>
            </a:r>
            <a:r>
              <a:rPr lang="de-DE" dirty="0">
                <a:solidFill>
                  <a:schemeClr val="tx1"/>
                </a:solidFill>
              </a:rPr>
              <a:t> Locations: 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4 R&amp;D Centers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5 </a:t>
            </a:r>
            <a:r>
              <a:rPr lang="de-DE" dirty="0" err="1">
                <a:solidFill>
                  <a:schemeClr val="tx1"/>
                </a:solidFill>
              </a:rPr>
              <a:t>Production</a:t>
            </a:r>
            <a:r>
              <a:rPr lang="de-DE" dirty="0">
                <a:solidFill>
                  <a:schemeClr val="tx1"/>
                </a:solidFill>
              </a:rPr>
              <a:t> Centers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International </a:t>
            </a:r>
            <a:r>
              <a:rPr lang="de-DE" dirty="0" err="1">
                <a:solidFill>
                  <a:schemeClr val="tx1"/>
                </a:solidFill>
              </a:rPr>
              <a:t>Sales</a:t>
            </a:r>
            <a:r>
              <a:rPr lang="de-DE" dirty="0">
                <a:solidFill>
                  <a:schemeClr val="tx1"/>
                </a:solidFill>
              </a:rPr>
              <a:t> &amp; Service Locations: 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7 </a:t>
            </a:r>
            <a:r>
              <a:rPr lang="de-DE" dirty="0" err="1">
                <a:solidFill>
                  <a:schemeClr val="tx1"/>
                </a:solidFill>
              </a:rPr>
              <a:t>Sales</a:t>
            </a:r>
            <a:r>
              <a:rPr lang="de-DE" dirty="0">
                <a:solidFill>
                  <a:schemeClr val="tx1"/>
                </a:solidFill>
              </a:rPr>
              <a:t> &amp; Service Locations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24 </a:t>
            </a:r>
            <a:r>
              <a:rPr lang="de-DE" dirty="0" err="1">
                <a:solidFill>
                  <a:schemeClr val="tx1"/>
                </a:solidFill>
              </a:rPr>
              <a:t>Sales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Distribution </a:t>
            </a:r>
            <a:r>
              <a:rPr lang="de-DE" dirty="0" smtClean="0">
                <a:solidFill>
                  <a:schemeClr val="tx1"/>
                </a:solidFill>
              </a:rPr>
              <a:t>Partners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8" name="Grafik 33" descr="dff_tite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215" y="2341579"/>
            <a:ext cx="2506774" cy="1852506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632" y="4711654"/>
            <a:ext cx="2057928" cy="8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03" y="5464956"/>
            <a:ext cx="1387450" cy="87964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9512" y="260648"/>
            <a:ext cx="333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MPS Group Organization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206515" y="1403775"/>
          <a:ext cx="8685965" cy="437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6505" y="3699030"/>
            <a:ext cx="19802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130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Location: Bonfol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Watch bearings and gear wheels</a:t>
            </a:r>
            <a:endParaRPr lang="en-GB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366755" y="3699030"/>
            <a:ext cx="19802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150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Location: Bienne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Microsystems, ball screws, linear bearings</a:t>
            </a:r>
            <a:endParaRPr lang="en-GB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17005" y="3699030"/>
            <a:ext cx="19802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80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Location: Corgémont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Orthopaedic instruments</a:t>
            </a:r>
            <a:endParaRPr lang="en-GB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12259" y="3699030"/>
            <a:ext cx="206379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40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Location: Court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Precision Swiss turning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70" y="4961977"/>
            <a:ext cx="864955" cy="9428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8" y="4959170"/>
            <a:ext cx="962281" cy="9456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99" y="4961977"/>
            <a:ext cx="1646675" cy="8661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104" y="4806984"/>
            <a:ext cx="1074653" cy="9994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70" y="5120779"/>
            <a:ext cx="813418" cy="13880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55" y="5330114"/>
            <a:ext cx="884312" cy="1178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7263">
            <a:off x="5243049" y="5588407"/>
            <a:ext cx="643723" cy="110086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697125" y="1808820"/>
            <a:ext cx="2160240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400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USD 70 Mio annual sales</a:t>
            </a:r>
          </a:p>
        </p:txBody>
      </p:sp>
    </p:spTree>
    <p:extLst>
      <p:ext uri="{BB962C8B-B14F-4D97-AF65-F5344CB8AC3E}">
        <p14:creationId xmlns:p14="http://schemas.microsoft.com/office/powerpoint/2010/main" val="32624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79512" y="260648"/>
            <a:ext cx="333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MPS Group Organization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06515" y="1403775"/>
            <a:ext cx="8685965" cy="4372260"/>
            <a:chOff x="206515" y="1403775"/>
            <a:chExt cx="8685965" cy="4372260"/>
          </a:xfrm>
        </p:grpSpPr>
        <p:sp>
          <p:nvSpPr>
            <p:cNvPr id="19" name="Rectangle 18"/>
            <p:cNvSpPr/>
            <p:nvPr/>
          </p:nvSpPr>
          <p:spPr>
            <a:xfrm>
              <a:off x="206515" y="1403775"/>
              <a:ext cx="8685965" cy="4372260"/>
            </a:xfrm>
            <a:prstGeom prst="rect">
              <a:avLst/>
            </a:prstGeom>
            <a:noFill/>
          </p:spPr>
        </p:sp>
        <p:sp>
          <p:nvSpPr>
            <p:cNvPr id="22" name="Forme libre 21"/>
            <p:cNvSpPr/>
            <p:nvPr/>
          </p:nvSpPr>
          <p:spPr>
            <a:xfrm>
              <a:off x="3415680" y="2438888"/>
              <a:ext cx="1133816" cy="3935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33816" y="0"/>
                  </a:moveTo>
                  <a:lnTo>
                    <a:pt x="1133816" y="196778"/>
                  </a:lnTo>
                  <a:lnTo>
                    <a:pt x="0" y="196778"/>
                  </a:lnTo>
                  <a:lnTo>
                    <a:pt x="0" y="39355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orme libre 25"/>
            <p:cNvSpPr/>
            <p:nvPr/>
          </p:nvSpPr>
          <p:spPr>
            <a:xfrm>
              <a:off x="2478641" y="2832445"/>
              <a:ext cx="1874077" cy="703753"/>
            </a:xfrm>
            <a:custGeom>
              <a:avLst/>
              <a:gdLst>
                <a:gd name="connsiteX0" fmla="*/ 0 w 1874077"/>
                <a:gd name="connsiteY0" fmla="*/ 0 h 703753"/>
                <a:gd name="connsiteX1" fmla="*/ 1874077 w 1874077"/>
                <a:gd name="connsiteY1" fmla="*/ 0 h 703753"/>
                <a:gd name="connsiteX2" fmla="*/ 1874077 w 1874077"/>
                <a:gd name="connsiteY2" fmla="*/ 703753 h 703753"/>
                <a:gd name="connsiteX3" fmla="*/ 0 w 1874077"/>
                <a:gd name="connsiteY3" fmla="*/ 703753 h 703753"/>
                <a:gd name="connsiteX4" fmla="*/ 0 w 1874077"/>
                <a:gd name="connsiteY4" fmla="*/ 0 h 70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077" h="703753">
                  <a:moveTo>
                    <a:pt x="0" y="0"/>
                  </a:moveTo>
                  <a:lnTo>
                    <a:pt x="1874077" y="0"/>
                  </a:lnTo>
                  <a:lnTo>
                    <a:pt x="1874077" y="703753"/>
                  </a:lnTo>
                  <a:lnTo>
                    <a:pt x="0" y="703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kern="1200" dirty="0" smtClean="0"/>
                <a:t>MPS Microsystems</a:t>
              </a:r>
              <a:endParaRPr lang="fr-CH" sz="2000" kern="1200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366755" y="3699030"/>
            <a:ext cx="19802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150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Location: Bienne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Microsystems, ball screws, linear bearings</a:t>
            </a:r>
            <a:endParaRPr lang="en-GB" sz="1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70" y="5120779"/>
            <a:ext cx="813418" cy="13880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55" y="5330114"/>
            <a:ext cx="884312" cy="117875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979" y="3490114"/>
            <a:ext cx="1953401" cy="2425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167" y="1647825"/>
            <a:ext cx="8790563" cy="471073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366755" y="3692835"/>
            <a:ext cx="19802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150 employees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Location: Bienne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Microsystems, ball screws, linear bearings</a:t>
            </a:r>
            <a:endParaRPr lang="en-GB" sz="14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70" y="5114584"/>
            <a:ext cx="813418" cy="138808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55" y="5323919"/>
            <a:ext cx="884312" cy="1178750"/>
          </a:xfrm>
          <a:prstGeom prst="rect">
            <a:avLst/>
          </a:prstGeom>
        </p:spPr>
      </p:pic>
      <p:sp>
        <p:nvSpPr>
          <p:cNvPr id="28" name="Connecteur droit 3"/>
          <p:cNvSpPr/>
          <p:nvPr/>
        </p:nvSpPr>
        <p:spPr>
          <a:xfrm>
            <a:off x="3409937" y="2432661"/>
            <a:ext cx="1133816" cy="3935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33816" y="0"/>
                </a:moveTo>
                <a:lnTo>
                  <a:pt x="1133816" y="196778"/>
                </a:lnTo>
                <a:lnTo>
                  <a:pt x="0" y="196778"/>
                </a:lnTo>
                <a:lnTo>
                  <a:pt x="0" y="393556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e 30"/>
          <p:cNvGrpSpPr/>
          <p:nvPr/>
        </p:nvGrpSpPr>
        <p:grpSpPr>
          <a:xfrm>
            <a:off x="2472898" y="2826218"/>
            <a:ext cx="1874077" cy="703753"/>
            <a:chOff x="2272126" y="1428670"/>
            <a:chExt cx="1874077" cy="7037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Rectangle 31"/>
            <p:cNvSpPr/>
            <p:nvPr/>
          </p:nvSpPr>
          <p:spPr>
            <a:xfrm>
              <a:off x="2272126" y="1428670"/>
              <a:ext cx="1874077" cy="70375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2272126" y="1428670"/>
              <a:ext cx="1874077" cy="7037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000" kern="1200" dirty="0" smtClean="0"/>
                <a:t>MPS Microsystems</a:t>
              </a:r>
              <a:endParaRPr lang="fr-CH" sz="2000" kern="1200" dirty="0"/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0764" y="2551452"/>
            <a:ext cx="1458346" cy="1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9009" y="3284984"/>
            <a:ext cx="7766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A well equipped and modern facility in Bienne, Switzerland</a:t>
            </a:r>
            <a:endParaRPr lang="en-GB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7" y="1808820"/>
            <a:ext cx="7306594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540</Words>
  <Application>Microsoft Office PowerPoint</Application>
  <PresentationFormat>Affichage à l'écran (4:3)</PresentationFormat>
  <Paragraphs>184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HelveticaNeueBQ-55Roman</vt:lpstr>
      <vt:lpstr>HelveticaNeueBQ-85Heavy</vt:lpstr>
      <vt:lpstr>Verdana</vt:lpstr>
      <vt:lpstr>Wingdings</vt:lpstr>
      <vt:lpstr>Wingdings 3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 SC</dc:creator>
  <cp:lastModifiedBy>Aubry Oliver</cp:lastModifiedBy>
  <cp:revision>716</cp:revision>
  <cp:lastPrinted>2015-10-08T13:53:23Z</cp:lastPrinted>
  <dcterms:created xsi:type="dcterms:W3CDTF">2010-05-28T10:00:25Z</dcterms:created>
  <dcterms:modified xsi:type="dcterms:W3CDTF">2016-01-14T17:01:34Z</dcterms:modified>
</cp:coreProperties>
</file>