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93" r:id="rId2"/>
    <p:sldId id="579" r:id="rId3"/>
    <p:sldId id="503" r:id="rId4"/>
    <p:sldId id="517" r:id="rId5"/>
    <p:sldId id="580" r:id="rId6"/>
    <p:sldId id="536" r:id="rId7"/>
    <p:sldId id="581" r:id="rId8"/>
    <p:sldId id="551" r:id="rId9"/>
    <p:sldId id="590" r:id="rId10"/>
    <p:sldId id="591" r:id="rId11"/>
    <p:sldId id="592" r:id="rId12"/>
    <p:sldId id="552" r:id="rId13"/>
    <p:sldId id="554" r:id="rId14"/>
    <p:sldId id="555" r:id="rId15"/>
    <p:sldId id="556" r:id="rId16"/>
    <p:sldId id="557" r:id="rId17"/>
    <p:sldId id="558" r:id="rId18"/>
    <p:sldId id="559" r:id="rId19"/>
    <p:sldId id="532" r:id="rId20"/>
    <p:sldId id="459" r:id="rId21"/>
  </p:sldIdLst>
  <p:sldSz cx="9144000" cy="6858000" type="screen4x3"/>
  <p:notesSz cx="6735763" cy="986631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2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gnoud Gregoire" initials="BG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9875" autoAdjust="0"/>
  </p:normalViewPr>
  <p:slideViewPr>
    <p:cSldViewPr snapToObjects="1">
      <p:cViewPr varScale="1">
        <p:scale>
          <a:sx n="113" d="100"/>
          <a:sy n="113" d="100"/>
        </p:scale>
        <p:origin x="1638" y="108"/>
      </p:cViewPr>
      <p:guideLst>
        <p:guide orient="horz" pos="672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ubryo\Desktop\20151014%20Sales%20microlinea%20+%20special%20ball%20screws%20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912982441130975E-2"/>
          <c:y val="0.15869326809347625"/>
          <c:w val="0.79923507457245158"/>
          <c:h val="0.81930940842029476"/>
        </c:manualLayout>
      </c:layout>
      <c:pieChart>
        <c:varyColors val="1"/>
        <c:ser>
          <c:idx val="0"/>
          <c:order val="0"/>
          <c:tx>
            <c:strRef>
              <c:f>'Graphs product shares'!$F$1</c:f>
              <c:strCache>
                <c:ptCount val="1"/>
                <c:pt idx="0">
                  <c:v>2014</c:v>
                </c:pt>
              </c:strCache>
            </c:strRef>
          </c:tx>
          <c:dLbls>
            <c:dLbl>
              <c:idx val="0"/>
              <c:layout>
                <c:manualLayout>
                  <c:x val="-0.21606591206644757"/>
                  <c:y val="-3.983148009138586E-2"/>
                </c:manualLayout>
              </c:layout>
              <c:tx>
                <c:rich>
                  <a:bodyPr/>
                  <a:lstStyle/>
                  <a:p>
                    <a:fld id="{E41E5C80-B257-42F2-835F-29CDD730F3F8}" type="CATEGORYNAME">
                      <a:rPr lang="en-GB"/>
                      <a:pPr/>
                      <a:t>[NOM DE CATÉGORIE]</a:t>
                    </a:fld>
                    <a:r>
                      <a:rPr lang="en-GB" baseline="0" dirty="0"/>
                      <a:t>
</a:t>
                    </a:r>
                    <a:fld id="{4C530F45-53C0-4F58-87A5-947BCD1A6940}" type="PERCENTAGE">
                      <a:rPr lang="en-GB" baseline="0" smtClean="0"/>
                      <a:pPr/>
                      <a:t>[POURCENTAGE]</a:t>
                    </a:fld>
                    <a:r>
                      <a:rPr lang="en-GB" baseline="0" dirty="0" smtClean="0"/>
                      <a:t> (4’000 pieces)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242914979757087"/>
                      <c:h val="0.2173148148148148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43CAC76-4001-40F4-AFD9-96543F4B5385}" type="CATEGORYNAME">
                      <a:rPr lang="en-GB"/>
                      <a:pPr/>
                      <a:t>[NOM DE CATÉGORIE]</a:t>
                    </a:fld>
                    <a:r>
                      <a:rPr lang="en-GB" baseline="0"/>
                      <a:t>
</a:t>
                    </a:r>
                    <a:fld id="{E2CB907E-169F-40B6-A891-3113C5AE00D6}" type="PERCENTAGE">
                      <a:rPr lang="en-GB" baseline="0" smtClean="0"/>
                      <a:pPr/>
                      <a:t>[POURCENTAGE]</a:t>
                    </a:fld>
                    <a:r>
                      <a:rPr lang="en-GB" baseline="0" smtClean="0"/>
                      <a:t> (14’000 pieces)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2.007636319833217E-2"/>
                  <c:y val="0.11076148690425743"/>
                </c:manualLayout>
              </c:layout>
              <c:tx>
                <c:rich>
                  <a:bodyPr/>
                  <a:lstStyle/>
                  <a:p>
                    <a:fld id="{9FE30F1D-CCBE-49FD-9B74-A0702A84B627}" type="CATEGORYNAME">
                      <a:rPr lang="en-GB"/>
                      <a:pPr/>
                      <a:t>[NOM DE CATÉGORIE]</a:t>
                    </a:fld>
                    <a:r>
                      <a:rPr lang="en-GB" baseline="0"/>
                      <a:t>
</a:t>
                    </a:r>
                    <a:fld id="{F1D77EC8-CBA0-4611-B92A-EBCD9C196F96}" type="PERCENTAGE">
                      <a:rPr lang="en-GB" baseline="0" smtClean="0"/>
                      <a:pPr/>
                      <a:t>[POURCENTAGE]</a:t>
                    </a:fld>
                    <a:r>
                      <a:rPr lang="en-GB" baseline="0" smtClean="0"/>
                      <a:t> (20’000 pieces)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58094569593337"/>
                      <c:h val="0.1435813699652419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6.2236619395156706E-2"/>
                  <c:y val="1.8935717027833967E-3"/>
                </c:manualLayout>
              </c:layout>
              <c:tx>
                <c:rich>
                  <a:bodyPr/>
                  <a:lstStyle/>
                  <a:p>
                    <a:fld id="{BE972D24-0080-4222-81A6-C1D55BD10AC4}" type="CATEGORYNAME">
                      <a:rPr lang="en-GB"/>
                      <a:pPr/>
                      <a:t>[NOM DE CATÉGORIE]</a:t>
                    </a:fld>
                    <a:r>
                      <a:rPr lang="en-GB" baseline="0"/>
                      <a:t>
</a:t>
                    </a:r>
                    <a:fld id="{F7C87321-3E29-446B-ACE9-131DD887AEF4}" type="PERCENTAGE">
                      <a:rPr lang="en-GB" baseline="0" smtClean="0"/>
                      <a:pPr/>
                      <a:t>[POURCENTAGE]</a:t>
                    </a:fld>
                    <a:r>
                      <a:rPr lang="en-GB" baseline="0" smtClean="0"/>
                      <a:t> (250 pieces)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18632632605383839"/>
                  <c:y val="0"/>
                </c:manualLayout>
              </c:layout>
              <c:tx>
                <c:rich>
                  <a:bodyPr/>
                  <a:lstStyle/>
                  <a:p>
                    <a:fld id="{D94E541F-A971-45F2-B897-A971C13C90ED}" type="CATEGORYNAME">
                      <a:rPr lang="en-GB"/>
                      <a:pPr/>
                      <a:t>[NOM DE CATÉGORIE]</a:t>
                    </a:fld>
                    <a:r>
                      <a:rPr lang="en-GB" baseline="0"/>
                      <a:t>
</a:t>
                    </a:r>
                    <a:fld id="{22095DC7-8A64-435F-83A0-5FFB386DE6EC}" type="PERCENTAGE">
                      <a:rPr lang="en-GB" baseline="0" smtClean="0"/>
                      <a:pPr/>
                      <a:t>[POURCENTAGE]</a:t>
                    </a:fld>
                    <a:r>
                      <a:rPr lang="en-GB" baseline="0" smtClean="0"/>
                      <a:t> (1’500 pieces)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774976983211114"/>
                      <c:h val="0.14358136996524198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'Graphs product shares'!$A$2:$A$7</c:f>
              <c:strCache>
                <c:ptCount val="6"/>
                <c:pt idx="0">
                  <c:v>Customised ball screws</c:v>
                </c:pt>
                <c:pt idx="1">
                  <c:v>Standard L-type bearings</c:v>
                </c:pt>
                <c:pt idx="2">
                  <c:v>Standard DBL-type bearings</c:v>
                </c:pt>
                <c:pt idx="3">
                  <c:v>Standard ball screws</c:v>
                </c:pt>
                <c:pt idx="4">
                  <c:v>Customised L-type bearings</c:v>
                </c:pt>
                <c:pt idx="5">
                  <c:v>Customised DBL-type bearings</c:v>
                </c:pt>
              </c:strCache>
            </c:strRef>
          </c:cat>
          <c:val>
            <c:numRef>
              <c:f>'Graphs product shares'!$F$2:$F$7</c:f>
              <c:numCache>
                <c:formatCode>[$CHF]\ #,##0.00</c:formatCode>
                <c:ptCount val="6"/>
                <c:pt idx="0">
                  <c:v>998767.10000000009</c:v>
                </c:pt>
                <c:pt idx="1">
                  <c:v>466647.93999999983</c:v>
                </c:pt>
                <c:pt idx="2">
                  <c:v>173413.62</c:v>
                </c:pt>
                <c:pt idx="3">
                  <c:v>68259.559999999838</c:v>
                </c:pt>
                <c:pt idx="4">
                  <c:v>40846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3316"/>
          </a:xfrm>
          <a:prstGeom prst="rect">
            <a:avLst/>
          </a:prstGeom>
        </p:spPr>
        <p:txBody>
          <a:bodyPr vert="horz" lIns="94843" tIns="47421" rIns="94843" bIns="4742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4843" tIns="47421" rIns="94843" bIns="47421" rtlCol="0"/>
          <a:lstStyle>
            <a:lvl1pPr algn="r">
              <a:defRPr sz="1200"/>
            </a:lvl1pPr>
          </a:lstStyle>
          <a:p>
            <a:fld id="{B1C1E526-3E01-9846-8141-45B52D15DC83}" type="datetimeFigureOut">
              <a:rPr lang="fr-FR" smtClean="0"/>
              <a:pPr/>
              <a:t>14/01/2016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371285"/>
            <a:ext cx="2918830" cy="493316"/>
          </a:xfrm>
          <a:prstGeom prst="rect">
            <a:avLst/>
          </a:prstGeom>
        </p:spPr>
        <p:txBody>
          <a:bodyPr vert="horz" lIns="94843" tIns="47421" rIns="94843" bIns="4742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4843" tIns="47421" rIns="94843" bIns="47421" rtlCol="0" anchor="b"/>
          <a:lstStyle>
            <a:lvl1pPr algn="r">
              <a:defRPr sz="1200"/>
            </a:lvl1pPr>
          </a:lstStyle>
          <a:p>
            <a:fld id="{7D9B96EF-25CD-BA48-B552-2B6B3BCE5FB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480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3316"/>
          </a:xfrm>
          <a:prstGeom prst="rect">
            <a:avLst/>
          </a:prstGeom>
        </p:spPr>
        <p:txBody>
          <a:bodyPr vert="horz" lIns="94843" tIns="47421" rIns="94843" bIns="47421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4843" tIns="47421" rIns="94843" bIns="47421" rtlCol="0"/>
          <a:lstStyle>
            <a:lvl1pPr algn="r">
              <a:defRPr sz="1200"/>
            </a:lvl1pPr>
          </a:lstStyle>
          <a:p>
            <a:fld id="{C358CCE8-1ADE-4295-B3D8-578F06DFF158}" type="datetimeFigureOut">
              <a:rPr lang="fr-CH" smtClean="0"/>
              <a:pPr/>
              <a:t>14.01.2016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3" tIns="47421" rIns="94843" bIns="47421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4843" tIns="47421" rIns="94843" bIns="47421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371285"/>
            <a:ext cx="2918830" cy="493316"/>
          </a:xfrm>
          <a:prstGeom prst="rect">
            <a:avLst/>
          </a:prstGeom>
        </p:spPr>
        <p:txBody>
          <a:bodyPr vert="horz" lIns="94843" tIns="47421" rIns="94843" bIns="47421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4843" tIns="47421" rIns="94843" bIns="47421" rtlCol="0" anchor="b"/>
          <a:lstStyle>
            <a:lvl1pPr algn="r">
              <a:defRPr sz="1200"/>
            </a:lvl1pPr>
          </a:lstStyle>
          <a:p>
            <a:fld id="{D2731698-0338-48C6-B493-80366E84AEE2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10875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F3361-2B64-43E5-95FB-267FC74E358F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601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F3361-2B64-43E5-95FB-267FC74E358F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1679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F3361-2B64-43E5-95FB-267FC74E358F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494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60DDB-8662-7245-8091-3938038065E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A887-FADA-4324-9C20-3D89B6A96C30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33442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60DDB-8662-7245-8091-3938038065E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166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60DDB-8662-7245-8091-3938038065EE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" name="Picture 3" descr="MPS-PP_fond.jp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US" sz="2000" b="0" i="0" kern="1200" cap="all" baseline="30000" smtClean="0">
          <a:solidFill>
            <a:srgbClr val="141F20">
              <a:alpha val="21000"/>
            </a:srgbClr>
          </a:solidFill>
          <a:latin typeface="HelveticaNeueBQ-85Heavy"/>
          <a:ea typeface="+mj-ea"/>
          <a:cs typeface="HelveticaNeueBQ-85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1200" b="0" i="0" kern="1200">
          <a:solidFill>
            <a:schemeClr val="tx1"/>
          </a:solidFill>
          <a:latin typeface="HelveticaNeueBQ-55Roman"/>
          <a:ea typeface="+mn-ea"/>
          <a:cs typeface="HelveticaNeueBQ-55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None/>
        <a:defRPr sz="1000" b="0" i="0" kern="1200">
          <a:solidFill>
            <a:schemeClr val="tx1"/>
          </a:solidFill>
          <a:latin typeface="HelveticaNeueBQ-55Roman"/>
          <a:ea typeface="+mn-ea"/>
          <a:cs typeface="HelveticaNeueBQ-55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None/>
        <a:defRPr sz="1000" b="0" i="0" kern="1200">
          <a:solidFill>
            <a:schemeClr val="tx1"/>
          </a:solidFill>
          <a:latin typeface="HelveticaNeueBQ-55Roman"/>
          <a:ea typeface="+mn-ea"/>
          <a:cs typeface="HelveticaNeueBQ-55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None/>
        <a:defRPr sz="1000" b="0" i="0" kern="1200">
          <a:solidFill>
            <a:schemeClr val="tx1"/>
          </a:solidFill>
          <a:latin typeface="HelveticaNeueBQ-55Roman"/>
          <a:ea typeface="+mn-ea"/>
          <a:cs typeface="HelveticaNeueBQ-55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None/>
        <a:defRPr sz="1000" b="0" i="0" kern="1200">
          <a:solidFill>
            <a:schemeClr val="tx1"/>
          </a:solidFill>
          <a:latin typeface="HelveticaNeueBQ-55Roman"/>
          <a:ea typeface="+mn-ea"/>
          <a:cs typeface="HelveticaNeueBQ-55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3.jpeg"/><Relationship Id="rId7" Type="http://schemas.openxmlformats.org/officeDocument/2006/relationships/image" Target="../media/image5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5" Type="http://schemas.openxmlformats.org/officeDocument/2006/relationships/image" Target="../media/image51.png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13" Type="http://schemas.openxmlformats.org/officeDocument/2006/relationships/image" Target="../media/image14.png"/><Relationship Id="rId3" Type="http://schemas.openxmlformats.org/officeDocument/2006/relationships/image" Target="../media/image4.tiff"/><Relationship Id="rId7" Type="http://schemas.openxmlformats.org/officeDocument/2006/relationships/image" Target="../media/image8.tiff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tiff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46.png"/><Relationship Id="rId7" Type="http://schemas.openxmlformats.org/officeDocument/2006/relationships/image" Target="../media/image67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5830" y="3284984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Products and Technologies</a:t>
            </a:r>
            <a:endParaRPr lang="en-US" sz="4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997" y="1808820"/>
            <a:ext cx="7306594" cy="90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1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3" y="2781300"/>
            <a:ext cx="41306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699" name="Groupe 5"/>
          <p:cNvGrpSpPr>
            <a:grpSpLocks/>
          </p:cNvGrpSpPr>
          <p:nvPr/>
        </p:nvGrpSpPr>
        <p:grpSpPr bwMode="auto">
          <a:xfrm>
            <a:off x="674688" y="1196975"/>
            <a:ext cx="6634162" cy="323850"/>
            <a:chOff x="675177" y="4365104"/>
            <a:chExt cx="6633056" cy="323850"/>
          </a:xfrm>
        </p:grpSpPr>
        <p:sp>
          <p:nvSpPr>
            <p:cNvPr id="7" name="Titel 5"/>
            <p:cNvSpPr txBox="1">
              <a:spLocks/>
            </p:cNvSpPr>
            <p:nvPr/>
          </p:nvSpPr>
          <p:spPr>
            <a:xfrm>
              <a:off x="675177" y="4365104"/>
              <a:ext cx="4328390" cy="323850"/>
            </a:xfrm>
            <a:prstGeom prst="rect">
              <a:avLst/>
            </a:prstGeom>
          </p:spPr>
          <p:txBody>
            <a:bodyPr/>
            <a:lstStyle/>
            <a:p>
              <a:pPr eaLnBrk="1" hangingPunct="1">
                <a:defRPr/>
              </a:pPr>
              <a:r>
                <a:rPr lang="en-GB" sz="2000" b="1" kern="0" dirty="0" smtClean="0"/>
                <a:t>Customisation possibilities</a:t>
              </a:r>
              <a:endParaRPr lang="en-GB" sz="2000" b="1" kern="0" dirty="0"/>
            </a:p>
          </p:txBody>
        </p:sp>
        <p:cxnSp>
          <p:nvCxnSpPr>
            <p:cNvPr id="8" name="Connecteur droit 7"/>
            <p:cNvCxnSpPr/>
            <p:nvPr/>
          </p:nvCxnSpPr>
          <p:spPr>
            <a:xfrm>
              <a:off x="746602" y="4688954"/>
              <a:ext cx="6561631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00" name="Groupe 2"/>
          <p:cNvGrpSpPr>
            <a:grpSpLocks/>
          </p:cNvGrpSpPr>
          <p:nvPr/>
        </p:nvGrpSpPr>
        <p:grpSpPr bwMode="auto">
          <a:xfrm>
            <a:off x="582613" y="2173288"/>
            <a:ext cx="1539875" cy="3127375"/>
            <a:chOff x="582084" y="2172965"/>
            <a:chExt cx="1541629" cy="3128243"/>
          </a:xfrm>
        </p:grpSpPr>
        <p:sp>
          <p:nvSpPr>
            <p:cNvPr id="5" name="Légende à une bordure 1 4"/>
            <p:cNvSpPr/>
            <p:nvPr/>
          </p:nvSpPr>
          <p:spPr>
            <a:xfrm flipH="1">
              <a:off x="582084" y="2420684"/>
              <a:ext cx="1037818" cy="2880524"/>
            </a:xfrm>
            <a:prstGeom prst="accentCallout1">
              <a:avLst>
                <a:gd name="adj1" fmla="val 18750"/>
                <a:gd name="adj2" fmla="val -8333"/>
                <a:gd name="adj3" fmla="val 39003"/>
                <a:gd name="adj4" fmla="val -237254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H"/>
            </a:p>
          </p:txBody>
        </p:sp>
        <p:pic>
          <p:nvPicPr>
            <p:cNvPr id="2971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298" y="3944747"/>
              <a:ext cx="708374" cy="553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1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298" y="3208585"/>
              <a:ext cx="733425" cy="652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2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440" y="2457131"/>
              <a:ext cx="707231" cy="6900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21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916" y="4615408"/>
              <a:ext cx="716280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itel 5"/>
            <p:cNvSpPr txBox="1">
              <a:spLocks/>
            </p:cNvSpPr>
            <p:nvPr/>
          </p:nvSpPr>
          <p:spPr>
            <a:xfrm>
              <a:off x="826837" y="2172965"/>
              <a:ext cx="1296876" cy="323940"/>
            </a:xfrm>
            <a:prstGeom prst="rect">
              <a:avLst/>
            </a:prstGeom>
          </p:spPr>
          <p:txBody>
            <a:bodyPr/>
            <a:lstStyle/>
            <a:p>
              <a:pPr eaLnBrk="1" hangingPunct="1">
                <a:defRPr/>
              </a:pPr>
              <a:r>
                <a:rPr lang="en-US" sz="1200" b="1" kern="0" dirty="0" smtClean="0">
                  <a:sym typeface="Wingdings"/>
                </a:rPr>
                <a:t>Nut</a:t>
              </a:r>
              <a:endParaRPr lang="en-US" sz="1100" b="1" kern="0" dirty="0">
                <a:sym typeface="Wingdings"/>
              </a:endParaRPr>
            </a:p>
          </p:txBody>
        </p:sp>
      </p:grpSp>
      <p:grpSp>
        <p:nvGrpSpPr>
          <p:cNvPr id="29701" name="Groupe 2062"/>
          <p:cNvGrpSpPr>
            <a:grpSpLocks/>
          </p:cNvGrpSpPr>
          <p:nvPr/>
        </p:nvGrpSpPr>
        <p:grpSpPr bwMode="auto">
          <a:xfrm>
            <a:off x="2908300" y="5516563"/>
            <a:ext cx="1808163" cy="1095375"/>
            <a:chOff x="2907798" y="5517232"/>
            <a:chExt cx="1808218" cy="1094572"/>
          </a:xfrm>
        </p:grpSpPr>
        <p:pic>
          <p:nvPicPr>
            <p:cNvPr id="29713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5553141"/>
              <a:ext cx="665798" cy="502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14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1034" y="5517232"/>
              <a:ext cx="707231" cy="532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Légende à une bordure 1 33"/>
            <p:cNvSpPr/>
            <p:nvPr/>
          </p:nvSpPr>
          <p:spPr>
            <a:xfrm rot="16200000" flipH="1" flipV="1">
              <a:off x="3189198" y="5342170"/>
              <a:ext cx="1058087" cy="1481183"/>
            </a:xfrm>
            <a:prstGeom prst="accentCallout1">
              <a:avLst>
                <a:gd name="adj1" fmla="val 82906"/>
                <a:gd name="adj2" fmla="val -11370"/>
                <a:gd name="adj3" fmla="val 146697"/>
                <a:gd name="adj4" fmla="val -55914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H"/>
            </a:p>
          </p:txBody>
        </p:sp>
        <p:sp>
          <p:nvSpPr>
            <p:cNvPr id="46" name="Titel 5"/>
            <p:cNvSpPr txBox="1">
              <a:spLocks/>
            </p:cNvSpPr>
            <p:nvPr/>
          </p:nvSpPr>
          <p:spPr>
            <a:xfrm>
              <a:off x="2907798" y="6023273"/>
              <a:ext cx="1808218" cy="323613"/>
            </a:xfrm>
            <a:prstGeom prst="rect">
              <a:avLst/>
            </a:prstGeom>
          </p:spPr>
          <p:txBody>
            <a:bodyPr/>
            <a:lstStyle/>
            <a:p>
              <a:pPr eaLnBrk="1" hangingPunct="1">
                <a:defRPr/>
              </a:pPr>
              <a:r>
                <a:rPr lang="en-US" sz="1200" b="1" kern="0" dirty="0" smtClean="0">
                  <a:sym typeface="Wingdings"/>
                </a:rPr>
                <a:t>Coupling</a:t>
              </a:r>
              <a:endParaRPr lang="en-US" sz="1100" b="1" kern="0" dirty="0">
                <a:sym typeface="Wingdings"/>
              </a:endParaRPr>
            </a:p>
          </p:txBody>
        </p:sp>
      </p:grpSp>
      <p:sp>
        <p:nvSpPr>
          <p:cNvPr id="35" name="Légende à une bordure 1 34"/>
          <p:cNvSpPr/>
          <p:nvPr/>
        </p:nvSpPr>
        <p:spPr bwMode="auto">
          <a:xfrm rot="5400000" flipH="1">
            <a:off x="5967413" y="706438"/>
            <a:ext cx="377825" cy="2447925"/>
          </a:xfrm>
          <a:prstGeom prst="accentCallout1">
            <a:avLst>
              <a:gd name="adj1" fmla="val 82906"/>
              <a:gd name="adj2" fmla="val -11370"/>
              <a:gd name="adj3" fmla="val 82126"/>
              <a:gd name="adj4" fmla="val -252223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H"/>
          </a:p>
        </p:txBody>
      </p:sp>
      <p:sp>
        <p:nvSpPr>
          <p:cNvPr id="47" name="Titel 5"/>
          <p:cNvSpPr txBox="1">
            <a:spLocks/>
          </p:cNvSpPr>
          <p:nvPr/>
        </p:nvSpPr>
        <p:spPr bwMode="auto">
          <a:xfrm>
            <a:off x="4864100" y="1728787"/>
            <a:ext cx="3879850" cy="47307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b="1" kern="0" dirty="0" smtClean="0">
                <a:sym typeface="Wingdings"/>
              </a:rPr>
              <a:t>Pitch</a:t>
            </a:r>
          </a:p>
          <a:p>
            <a:pPr eaLnBrk="1" hangingPunct="1">
              <a:defRPr/>
            </a:pPr>
            <a:r>
              <a:rPr lang="en-US" sz="1200" kern="0" dirty="0" smtClean="0">
                <a:sym typeface="Wingdings"/>
              </a:rPr>
              <a:t>Shape of the thread</a:t>
            </a:r>
            <a:endParaRPr lang="en-US" sz="1100" b="1" i="1" kern="0" dirty="0">
              <a:sym typeface="Wingdings"/>
            </a:endParaRPr>
          </a:p>
        </p:txBody>
      </p:sp>
      <p:sp>
        <p:nvSpPr>
          <p:cNvPr id="52" name="Titel 5"/>
          <p:cNvSpPr txBox="1">
            <a:spLocks/>
          </p:cNvSpPr>
          <p:nvPr/>
        </p:nvSpPr>
        <p:spPr>
          <a:xfrm>
            <a:off x="4491038" y="5375275"/>
            <a:ext cx="4392612" cy="739775"/>
          </a:xfrm>
          <a:prstGeom prst="rect">
            <a:avLst/>
          </a:prstGeom>
        </p:spPr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r>
              <a:rPr lang="en-US" sz="1200" b="1" i="1" kern="0" dirty="0" smtClean="0">
                <a:sym typeface="Wingdings"/>
              </a:rPr>
              <a:t>Dimensions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sz="1200" b="1" i="1" kern="0" dirty="0" smtClean="0">
                <a:sym typeface="Wingdings"/>
              </a:rPr>
              <a:t>Materials, heat treatments, lubricants, surface treatments, dry lubrication, etc.</a:t>
            </a:r>
            <a:endParaRPr lang="en-US" sz="1100" b="1" i="1" kern="0" dirty="0">
              <a:sym typeface="Wingdings"/>
            </a:endParaRPr>
          </a:p>
        </p:txBody>
      </p:sp>
      <p:grpSp>
        <p:nvGrpSpPr>
          <p:cNvPr id="29705" name="Groupe 2066"/>
          <p:cNvGrpSpPr>
            <a:grpSpLocks/>
          </p:cNvGrpSpPr>
          <p:nvPr/>
        </p:nvGrpSpPr>
        <p:grpSpPr bwMode="auto">
          <a:xfrm>
            <a:off x="3556000" y="2701925"/>
            <a:ext cx="3895725" cy="2173288"/>
            <a:chOff x="3555870" y="2702578"/>
            <a:chExt cx="3896450" cy="2172862"/>
          </a:xfrm>
        </p:grpSpPr>
        <p:pic>
          <p:nvPicPr>
            <p:cNvPr id="29706" name="Picture 1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403" y="2974195"/>
              <a:ext cx="973455" cy="5829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7" name="Picture 1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4355375"/>
              <a:ext cx="677228" cy="5200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9708" name="Groupe 2047"/>
            <p:cNvGrpSpPr>
              <a:grpSpLocks/>
            </p:cNvGrpSpPr>
            <p:nvPr/>
          </p:nvGrpSpPr>
          <p:grpSpPr bwMode="auto">
            <a:xfrm>
              <a:off x="3555870" y="2974194"/>
              <a:ext cx="3824660" cy="1901246"/>
              <a:chOff x="3555870" y="3372259"/>
              <a:chExt cx="3824660" cy="1319887"/>
            </a:xfrm>
          </p:grpSpPr>
          <p:sp>
            <p:nvSpPr>
              <p:cNvPr id="36" name="Légende à une bordure 1 35"/>
              <p:cNvSpPr/>
              <p:nvPr/>
            </p:nvSpPr>
            <p:spPr>
              <a:xfrm flipV="1">
                <a:off x="6323398" y="3372116"/>
                <a:ext cx="1057472" cy="1320030"/>
              </a:xfrm>
              <a:prstGeom prst="accentCallout1">
                <a:avLst>
                  <a:gd name="adj1" fmla="val 23294"/>
                  <a:gd name="adj2" fmla="val -12376"/>
                  <a:gd name="adj3" fmla="val 99714"/>
                  <a:gd name="adj4" fmla="val -44852"/>
                </a:avLst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CH"/>
              </a:p>
            </p:txBody>
          </p:sp>
          <p:cxnSp>
            <p:nvCxnSpPr>
              <p:cNvPr id="10" name="Connecteur droit 9"/>
              <p:cNvCxnSpPr/>
              <p:nvPr/>
            </p:nvCxnSpPr>
            <p:spPr>
              <a:xfrm flipH="1">
                <a:off x="3555870" y="4400152"/>
                <a:ext cx="2643680" cy="0"/>
              </a:xfrm>
              <a:prstGeom prst="line">
                <a:avLst/>
              </a:prstGeom>
              <a:ln w="63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itel 5"/>
            <p:cNvSpPr txBox="1">
              <a:spLocks/>
            </p:cNvSpPr>
            <p:nvPr/>
          </p:nvSpPr>
          <p:spPr>
            <a:xfrm>
              <a:off x="6156679" y="2702578"/>
              <a:ext cx="1295641" cy="323787"/>
            </a:xfrm>
            <a:prstGeom prst="rect">
              <a:avLst/>
            </a:prstGeom>
          </p:spPr>
          <p:txBody>
            <a:bodyPr/>
            <a:lstStyle/>
            <a:p>
              <a:pPr eaLnBrk="1" hangingPunct="1">
                <a:defRPr/>
              </a:pPr>
              <a:r>
                <a:rPr lang="en-US" sz="1200" b="1" kern="0" dirty="0" smtClean="0">
                  <a:sym typeface="Wingdings"/>
                </a:rPr>
                <a:t>Screw end</a:t>
              </a:r>
              <a:endParaRPr lang="en-US" sz="1100" b="1" kern="0" dirty="0">
                <a:sym typeface="Wingdings"/>
              </a:endParaRPr>
            </a:p>
          </p:txBody>
        </p:sp>
        <p:pic>
          <p:nvPicPr>
            <p:cNvPr id="29710" name="Picture 1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3628517"/>
              <a:ext cx="487680" cy="632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ZoneTexte 28"/>
          <p:cNvSpPr txBox="1"/>
          <p:nvPr/>
        </p:nvSpPr>
        <p:spPr>
          <a:xfrm>
            <a:off x="363729" y="18596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Features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75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 txBox="1">
            <a:spLocks noChangeArrowheads="1"/>
          </p:cNvSpPr>
          <p:nvPr/>
        </p:nvSpPr>
        <p:spPr bwMode="auto">
          <a:xfrm>
            <a:off x="900113" y="1989138"/>
            <a:ext cx="63357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174464"/>
              </a:buClr>
            </a:pPr>
            <a:r>
              <a:rPr lang="en-GB" altLang="fr-FR" b="1" dirty="0" smtClean="0">
                <a:solidFill>
                  <a:srgbClr val="376092"/>
                </a:solidFill>
                <a:sym typeface="Wingdings" panose="05000000000000000000" pitchFamily="2" charset="2"/>
              </a:rPr>
              <a:t>Ball screws</a:t>
            </a:r>
            <a:endParaRPr lang="en-GB" altLang="fr-FR" b="1" dirty="0">
              <a:solidFill>
                <a:srgbClr val="376092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GB" altLang="fr-FR" b="1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971550" y="2344738"/>
            <a:ext cx="6480175" cy="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119" name="Group 39"/>
          <p:cNvGraphicFramePr>
            <a:graphicFrameLocks noGrp="1"/>
          </p:cNvGraphicFramePr>
          <p:nvPr>
            <p:extLst/>
          </p:nvPr>
        </p:nvGraphicFramePr>
        <p:xfrm>
          <a:off x="1387475" y="3068638"/>
          <a:ext cx="2133600" cy="1133476"/>
        </p:xfrm>
        <a:graphic>
          <a:graphicData uri="http://schemas.openxmlformats.org/drawingml/2006/table">
            <a:tbl>
              <a:tblPr/>
              <a:tblGrid>
                <a:gridCol w="1366838"/>
                <a:gridCol w="766762"/>
              </a:tblGrid>
              <a:tr h="1928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H" alt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HelveticaNeueBQ-55Roman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H" altLang="fr-F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HelveticaNeueBQ-55Roman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0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H" altLang="fr-F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HelveticaNeueBQ-55Roman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elveticaNeueBQ-55Roman"/>
                          <a:cs typeface="Times New Roman" pitchFamily="18" charset="0"/>
                        </a:rPr>
                        <a:t>%Ca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1928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HelveticaNeueBQ-55Roman"/>
                          <a:cs typeface="Times New Roman" pitchFamily="18" charset="0"/>
                        </a:rPr>
                        <a:t>MPS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elveticaNeueBQ-55Roman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928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HelveticaNeueBQ-55Roman"/>
                          <a:cs typeface="Times New Roman" pitchFamily="18" charset="0"/>
                        </a:rPr>
                        <a:t>Competitor</a:t>
                      </a:r>
                      <a:r>
                        <a:rPr kumimoji="0" lang="fr-CH" alt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HelveticaNeueBQ-55Roman"/>
                          <a:cs typeface="Times New Roman" pitchFamily="18" charset="0"/>
                        </a:rPr>
                        <a:t> #1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elveticaNeueBQ-55Roman"/>
                          <a:cs typeface="Times New Roman" pitchFamily="18" charset="0"/>
                        </a:rPr>
                        <a:t>26-38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928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HelveticaNeueBQ-55Roman"/>
                          <a:cs typeface="Times New Roman" pitchFamily="18" charset="0"/>
                        </a:rPr>
                        <a:t>Competitor #2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elveticaNeueBQ-55Roman"/>
                          <a:cs typeface="Times New Roman" pitchFamily="18" charset="0"/>
                        </a:rPr>
                        <a:t>36-46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31768" name="Image 6" descr="KarlHippEcrou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8" y="4397375"/>
            <a:ext cx="16954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9" name="Image 7" descr="KarlHipp-PionA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75" y="3284538"/>
            <a:ext cx="165417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4652963"/>
            <a:ext cx="2079625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Connecteur droit 10"/>
          <p:cNvCxnSpPr/>
          <p:nvPr/>
        </p:nvCxnSpPr>
        <p:spPr>
          <a:xfrm>
            <a:off x="6281738" y="2781300"/>
            <a:ext cx="0" cy="2627313"/>
          </a:xfrm>
          <a:prstGeom prst="line">
            <a:avLst/>
          </a:prstGeom>
          <a:ln w="31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995936" y="2894464"/>
            <a:ext cx="369332" cy="136815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before the test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012054" y="4029404"/>
            <a:ext cx="369332" cy="136815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after the test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1774" name="Rectangle 3"/>
          <p:cNvSpPr txBox="1">
            <a:spLocks noChangeArrowheads="1"/>
          </p:cNvSpPr>
          <p:nvPr/>
        </p:nvSpPr>
        <p:spPr bwMode="auto">
          <a:xfrm>
            <a:off x="4444297" y="2782125"/>
            <a:ext cx="145873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174464"/>
              </a:buClr>
            </a:pPr>
            <a:r>
              <a:rPr lang="en-GB" altLang="fr-FR" sz="1400" b="1" dirty="0" smtClean="0">
                <a:solidFill>
                  <a:srgbClr val="254061"/>
                </a:solidFill>
                <a:sym typeface="Wingdings" panose="05000000000000000000" pitchFamily="2" charset="2"/>
              </a:rPr>
              <a:t>Competitor #1</a:t>
            </a:r>
            <a:endParaRPr lang="en-GB" altLang="fr-FR" sz="1400" b="1" dirty="0">
              <a:solidFill>
                <a:srgbClr val="254061"/>
              </a:solidFill>
              <a:sym typeface="Wingdings" panose="05000000000000000000" pitchFamily="2" charset="2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 rot="5400000" flipV="1">
            <a:off x="6084094" y="1269207"/>
            <a:ext cx="0" cy="3598862"/>
          </a:xfrm>
          <a:prstGeom prst="line">
            <a:avLst/>
          </a:prstGeom>
          <a:ln w="31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3" descr="V:\03 PRODUITS\02 Microlinea\05 Divers Microlinea\Product Management Microlinea\Marketing - promotion\Divers photos officielles marketing MPS\17_lin.screw1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570" y="3411837"/>
            <a:ext cx="2139950" cy="17192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957265" y="2782125"/>
            <a:ext cx="145873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174464"/>
              </a:buClr>
            </a:pPr>
            <a:r>
              <a:rPr lang="en-GB" altLang="fr-FR" sz="1400" b="1" dirty="0" smtClean="0">
                <a:solidFill>
                  <a:srgbClr val="254061"/>
                </a:solidFill>
                <a:sym typeface="Wingdings" panose="05000000000000000000" pitchFamily="2" charset="2"/>
              </a:rPr>
              <a:t>MPS</a:t>
            </a:r>
            <a:endParaRPr lang="en-GB" altLang="fr-FR" sz="1400" b="1" dirty="0">
              <a:solidFill>
                <a:srgbClr val="254061"/>
              </a:solidFill>
              <a:sym typeface="Wingdings" panose="05000000000000000000" pitchFamily="2" charset="2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6121591" y="3068638"/>
            <a:ext cx="2412929" cy="0"/>
          </a:xfrm>
          <a:prstGeom prst="line">
            <a:avLst/>
          </a:prstGeom>
          <a:ln w="31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41530" y="143635"/>
            <a:ext cx="3375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Product benefits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59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576" y="4192307"/>
            <a:ext cx="2626205" cy="175080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825" y="2917472"/>
            <a:ext cx="2819400" cy="28194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86535" y="925560"/>
            <a:ext cx="62106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Ball screws</a:t>
            </a:r>
          </a:p>
          <a:p>
            <a:endParaRPr lang="fr-CH" sz="2800" dirty="0"/>
          </a:p>
          <a:p>
            <a:r>
              <a:rPr lang="en-US" sz="2800" dirty="0" err="1" smtClean="0"/>
              <a:t>Optronic</a:t>
            </a:r>
            <a:r>
              <a:rPr lang="en-US" sz="2800" dirty="0" smtClean="0"/>
              <a:t> systems</a:t>
            </a:r>
          </a:p>
          <a:p>
            <a:r>
              <a:rPr lang="en-US" sz="2800" dirty="0" smtClean="0"/>
              <a:t>Infrared cameras</a:t>
            </a:r>
            <a:endParaRPr lang="en-US" sz="28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51" y="3248980"/>
            <a:ext cx="1600178" cy="234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1000" y="1682426"/>
            <a:ext cx="2143125" cy="214312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63729" y="18596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>
                <a:solidFill>
                  <a:schemeClr val="bg1"/>
                </a:solidFill>
              </a:rPr>
              <a:t>Applications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58" y="925560"/>
            <a:ext cx="1487134" cy="84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99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86535" y="925560"/>
            <a:ext cx="62106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Ball screws</a:t>
            </a:r>
          </a:p>
          <a:p>
            <a:endParaRPr lang="en-US" sz="2800" dirty="0" smtClean="0"/>
          </a:p>
          <a:p>
            <a:r>
              <a:rPr lang="en-US" sz="2800" dirty="0" smtClean="0"/>
              <a:t>Laser trackers</a:t>
            </a:r>
            <a:endParaRPr lang="en-US" sz="2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25" y="2645881"/>
            <a:ext cx="3429465" cy="2282153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970" y="2450865"/>
            <a:ext cx="17049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2665900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63729" y="18596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>
                <a:solidFill>
                  <a:schemeClr val="bg1"/>
                </a:solidFill>
              </a:rPr>
              <a:t>Applications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58" y="925560"/>
            <a:ext cx="1487134" cy="84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58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4" y="1866974"/>
            <a:ext cx="17049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41530" y="143635"/>
            <a:ext cx="2025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>
                <a:solidFill>
                  <a:schemeClr val="bg1"/>
                </a:solidFill>
              </a:rPr>
              <a:t>Applications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366755" y="1172515"/>
            <a:ext cx="66248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243138" algn="l"/>
              </a:tabLst>
            </a:pPr>
            <a:r>
              <a:rPr lang="fr-CH" dirty="0" smtClean="0"/>
              <a:t>Customer:	</a:t>
            </a:r>
            <a:r>
              <a:rPr lang="fr-CH" dirty="0" err="1" smtClean="0"/>
              <a:t>Leica</a:t>
            </a:r>
            <a:endParaRPr lang="en-GB" dirty="0" smtClean="0"/>
          </a:p>
          <a:p>
            <a:pPr>
              <a:tabLst>
                <a:tab pos="2243138" algn="l"/>
              </a:tabLst>
            </a:pPr>
            <a:r>
              <a:rPr lang="en-GB" dirty="0" smtClean="0"/>
              <a:t>Application:	Laser tracker</a:t>
            </a:r>
          </a:p>
          <a:p>
            <a:pPr>
              <a:tabLst>
                <a:tab pos="2243138" algn="l"/>
              </a:tabLst>
            </a:pPr>
            <a:r>
              <a:rPr lang="en-GB" dirty="0" smtClean="0"/>
              <a:t>MPS items:	Two types of ball screws per device</a:t>
            </a:r>
            <a:br>
              <a:rPr lang="en-GB" dirty="0" smtClean="0"/>
            </a:br>
            <a:r>
              <a:rPr lang="en-GB" dirty="0" smtClean="0"/>
              <a:t>	ED410X/V473X-J734-H7</a:t>
            </a:r>
            <a:br>
              <a:rPr lang="en-GB" dirty="0" smtClean="0"/>
            </a:br>
            <a:r>
              <a:rPr lang="en-GB" dirty="0" smtClean="0"/>
              <a:t>	ED616X/V6100X-J734-H7</a:t>
            </a:r>
          </a:p>
          <a:p>
            <a:pPr>
              <a:tabLst>
                <a:tab pos="2243138" algn="l"/>
              </a:tabLst>
            </a:pPr>
            <a:r>
              <a:rPr lang="en-GB" dirty="0" smtClean="0"/>
              <a:t>Function of MPS items:	Laser beam focus system (1 to 50 m)</a:t>
            </a:r>
            <a:endParaRPr lang="en-GB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372" y="3113965"/>
            <a:ext cx="2401318" cy="339833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0868" y="3113965"/>
            <a:ext cx="2363532" cy="335647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41530" y="4917747"/>
            <a:ext cx="3131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Main requirements: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High precision …µm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No axial or radial 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Low friction: 0.1 to 0.3 </a:t>
            </a:r>
            <a:r>
              <a:rPr lang="en-GB" dirty="0" err="1" smtClean="0"/>
              <a:t>Ncm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194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02" y="4104075"/>
            <a:ext cx="3474005" cy="260550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86535" y="925560"/>
            <a:ext cx="62106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Ball screws</a:t>
            </a:r>
          </a:p>
          <a:p>
            <a:endParaRPr lang="en-US" sz="2800" dirty="0" smtClean="0"/>
          </a:p>
          <a:p>
            <a:r>
              <a:rPr lang="en-US" sz="2800" dirty="0" smtClean="0"/>
              <a:t>High-end plotters</a:t>
            </a:r>
            <a:endParaRPr lang="en-US" sz="2800" dirty="0"/>
          </a:p>
        </p:txBody>
      </p:sp>
      <p:pic>
        <p:nvPicPr>
          <p:cNvPr id="8" name="Picture 7" descr="Résultat de recherche d'images pour &quot;plotter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95" y="2576546"/>
            <a:ext cx="3090215" cy="206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4551" y="2663915"/>
            <a:ext cx="3105345" cy="221810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63729" y="18596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>
                <a:solidFill>
                  <a:schemeClr val="bg1"/>
                </a:solidFill>
              </a:rPr>
              <a:t>Applications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58" y="925560"/>
            <a:ext cx="1487134" cy="84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53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86535" y="925560"/>
            <a:ext cx="62106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/>
              <a:t>Ball </a:t>
            </a:r>
            <a:r>
              <a:rPr lang="en-US" sz="2800" dirty="0" smtClean="0"/>
              <a:t>screws</a:t>
            </a:r>
          </a:p>
          <a:p>
            <a:endParaRPr lang="fr-CH" sz="2800" dirty="0"/>
          </a:p>
          <a:p>
            <a:r>
              <a:rPr lang="en-US" sz="2800" dirty="0" smtClean="0"/>
              <a:t>Equipment for lens machining process</a:t>
            </a:r>
            <a:endParaRPr lang="en-US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887" y="2663915"/>
            <a:ext cx="2658086" cy="273124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63729" y="18596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>
                <a:solidFill>
                  <a:schemeClr val="bg1"/>
                </a:solidFill>
              </a:rPr>
              <a:t>Applications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58" y="925560"/>
            <a:ext cx="1487134" cy="84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48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86535" y="925560"/>
            <a:ext cx="62106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Ball screws</a:t>
            </a:r>
          </a:p>
          <a:p>
            <a:endParaRPr lang="en-US" sz="2800" dirty="0" smtClean="0"/>
          </a:p>
          <a:p>
            <a:r>
              <a:rPr lang="en-US" sz="2800" dirty="0" smtClean="0"/>
              <a:t>Holographic measurement</a:t>
            </a:r>
            <a:endParaRPr lang="en-US" sz="2800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555" y="2798930"/>
            <a:ext cx="33813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775" y="2487320"/>
            <a:ext cx="3095625" cy="14763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0512" y="4452070"/>
            <a:ext cx="2676525" cy="17145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63729" y="18596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>
                <a:solidFill>
                  <a:schemeClr val="bg1"/>
                </a:solidFill>
              </a:rPr>
              <a:t>Applications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58" y="925560"/>
            <a:ext cx="1487134" cy="84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61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86535" y="925560"/>
            <a:ext cx="62106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Ball screws</a:t>
            </a:r>
          </a:p>
          <a:p>
            <a:endParaRPr lang="en-US" sz="2800" dirty="0" smtClean="0"/>
          </a:p>
          <a:p>
            <a:r>
              <a:rPr lang="en-US" sz="2800" dirty="0" smtClean="0"/>
              <a:t>Dosing</a:t>
            </a:r>
            <a:endParaRPr lang="en-US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672" y="2078850"/>
            <a:ext cx="1892092" cy="395203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63729" y="18596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>
                <a:solidFill>
                  <a:schemeClr val="bg1"/>
                </a:solidFill>
              </a:rPr>
              <a:t>Applications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58" y="925560"/>
            <a:ext cx="1487134" cy="84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51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194" y="1445295"/>
            <a:ext cx="7559286" cy="491353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3903" y="4893567"/>
            <a:ext cx="2407140" cy="121513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5753" y="915087"/>
            <a:ext cx="1928849" cy="18838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230" y="1583795"/>
            <a:ext cx="1925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Optronic</a:t>
            </a:r>
            <a:r>
              <a:rPr lang="en-GB" dirty="0" smtClean="0"/>
              <a:t> systems</a:t>
            </a:r>
          </a:p>
          <a:p>
            <a:r>
              <a:rPr lang="en-GB" dirty="0" smtClean="0"/>
              <a:t>Infrared cameras</a:t>
            </a:r>
            <a:endParaRPr lang="en-GB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8525" y="2978950"/>
            <a:ext cx="1328309" cy="177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1510" y="3519010"/>
            <a:ext cx="1470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Laser trackers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61510" y="5211199"/>
            <a:ext cx="1821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High-end plotters</a:t>
            </a:r>
            <a:endParaRPr lang="en-GB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290" y="1268760"/>
            <a:ext cx="1664381" cy="171019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25617" y="1445295"/>
            <a:ext cx="18900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Equipment for lens machining process</a:t>
            </a:r>
            <a:endParaRPr lang="en-GB" dirty="0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2260" y="3212067"/>
            <a:ext cx="2215748" cy="88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325617" y="3244350"/>
            <a:ext cx="15643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Holographic measurement systems</a:t>
            </a:r>
            <a:endParaRPr lang="en-GB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5656" y="4404325"/>
            <a:ext cx="1052774" cy="219893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643944" y="5160323"/>
            <a:ext cx="1571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Dosing devices</a:t>
            </a:r>
            <a:endParaRPr lang="en-GB" dirty="0"/>
          </a:p>
        </p:txBody>
      </p:sp>
      <p:sp>
        <p:nvSpPr>
          <p:cNvPr id="16" name="ZoneTexte 15"/>
          <p:cNvSpPr txBox="1"/>
          <p:nvPr/>
        </p:nvSpPr>
        <p:spPr>
          <a:xfrm>
            <a:off x="363729" y="185968"/>
            <a:ext cx="5333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>
                <a:solidFill>
                  <a:schemeClr val="bg1"/>
                </a:solidFill>
              </a:rPr>
              <a:t>Applications </a:t>
            </a:r>
            <a:r>
              <a:rPr lang="fr-CH" sz="2800" dirty="0" err="1" smtClean="0">
                <a:solidFill>
                  <a:schemeClr val="bg1"/>
                </a:solidFill>
              </a:rPr>
              <a:t>with</a:t>
            </a:r>
            <a:r>
              <a:rPr lang="fr-CH" sz="2800" dirty="0" smtClean="0">
                <a:solidFill>
                  <a:schemeClr val="bg1"/>
                </a:solidFill>
              </a:rPr>
              <a:t> MPS </a:t>
            </a:r>
            <a:r>
              <a:rPr lang="fr-CH" sz="2800" dirty="0" err="1" smtClean="0">
                <a:solidFill>
                  <a:schemeClr val="bg1"/>
                </a:solidFill>
              </a:rPr>
              <a:t>ball</a:t>
            </a:r>
            <a:r>
              <a:rPr lang="fr-CH" sz="2800" dirty="0" smtClean="0">
                <a:solidFill>
                  <a:schemeClr val="bg1"/>
                </a:solidFill>
              </a:rPr>
              <a:t> </a:t>
            </a:r>
            <a:r>
              <a:rPr lang="fr-CH" sz="2800" dirty="0" err="1" smtClean="0">
                <a:solidFill>
                  <a:schemeClr val="bg1"/>
                </a:solidFill>
              </a:rPr>
              <a:t>screws</a:t>
            </a:r>
            <a:r>
              <a:rPr lang="fr-CH" sz="2800" dirty="0" smtClean="0">
                <a:solidFill>
                  <a:schemeClr val="bg1"/>
                </a:solidFill>
              </a:rPr>
              <a:t> 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11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/>
          <p:cNvSpPr txBox="1"/>
          <p:nvPr/>
        </p:nvSpPr>
        <p:spPr>
          <a:xfrm>
            <a:off x="179512" y="260648"/>
            <a:ext cx="595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MPS Microsystems products and applications</a:t>
            </a:r>
            <a:endParaRPr lang="en-US" sz="2400" b="1" dirty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/>
          </p:nvPr>
        </p:nvGraphicFramePr>
        <p:xfrm>
          <a:off x="892677" y="1894105"/>
          <a:ext cx="7425825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0"/>
                <a:gridCol w="3645405"/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noProof="0" dirty="0" smtClean="0"/>
                        <a:t>Ball screws</a:t>
                      </a:r>
                    </a:p>
                    <a:p>
                      <a:pPr marL="177800" indent="-17780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endParaRPr lang="en-US" noProof="0" dirty="0" smtClean="0"/>
                    </a:p>
                    <a:p>
                      <a:pPr marL="177800" indent="-17780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endParaRPr lang="en-US" noProof="0" dirty="0" smtClean="0"/>
                    </a:p>
                    <a:p>
                      <a:pPr marL="177800" indent="-17780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endParaRPr lang="en-US" noProof="0" dirty="0" smtClean="0"/>
                    </a:p>
                    <a:p>
                      <a:pPr marL="177800" indent="-17780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endParaRPr lang="en-US" noProof="0" dirty="0" smtClean="0"/>
                    </a:p>
                    <a:p>
                      <a:pPr marL="285750" indent="-285750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noProof="0" dirty="0" smtClean="0"/>
                        <a:t>Linear bearings (L-series)</a:t>
                      </a:r>
                    </a:p>
                    <a:p>
                      <a:pPr marL="177800" indent="-17780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endParaRPr lang="en-US" noProof="0" dirty="0" smtClean="0"/>
                    </a:p>
                    <a:p>
                      <a:pPr marL="177800" indent="-17780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endParaRPr lang="en-US" noProof="0" dirty="0" smtClean="0"/>
                    </a:p>
                    <a:p>
                      <a:pPr marL="177800" indent="-17780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endParaRPr lang="en-US" noProof="0" dirty="0" smtClean="0"/>
                    </a:p>
                    <a:p>
                      <a:pPr marL="177800" indent="-17780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endParaRPr lang="en-US" noProof="0" dirty="0" smtClean="0"/>
                    </a:p>
                    <a:p>
                      <a:pPr marL="285750" indent="-285750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noProof="0" dirty="0" smtClean="0"/>
                        <a:t>Linear bearings (DBL-series)</a:t>
                      </a:r>
                    </a:p>
                    <a:p>
                      <a:pPr marL="177800" indent="-17780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endParaRPr lang="en-US" noProof="0" dirty="0" smtClean="0"/>
                    </a:p>
                    <a:p>
                      <a:pPr marL="177800" indent="-17780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endParaRPr lang="en-US" noProof="0" dirty="0" smtClean="0"/>
                    </a:p>
                    <a:p>
                      <a:pPr marL="177800" indent="-17780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endParaRPr lang="en-US" noProof="0" dirty="0" smtClean="0"/>
                    </a:p>
                    <a:p>
                      <a:pPr marL="177800" indent="-17780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endParaRPr lang="en-US" noProof="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noProof="0" dirty="0" smtClean="0"/>
                        <a:t>Active implants</a:t>
                      </a:r>
                    </a:p>
                    <a:p>
                      <a:pPr marL="285750" indent="-285750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endParaRPr lang="en-US" noProof="0" dirty="0" smtClean="0"/>
                    </a:p>
                    <a:p>
                      <a:pPr marL="285750" indent="-285750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endParaRPr lang="en-US" noProof="0" dirty="0" smtClean="0"/>
                    </a:p>
                    <a:p>
                      <a:pPr marL="285750" indent="-285750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noProof="0" dirty="0" smtClean="0"/>
                        <a:t>Medical robotics</a:t>
                      </a:r>
                    </a:p>
                    <a:p>
                      <a:pPr marL="285750" indent="-285750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endParaRPr lang="en-US" noProof="0" dirty="0" smtClean="0"/>
                    </a:p>
                    <a:p>
                      <a:pPr marL="285750" indent="-285750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endParaRPr lang="en-US" noProof="0" dirty="0" smtClean="0"/>
                    </a:p>
                    <a:p>
                      <a:pPr marL="285750" indent="-285750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noProof="0" dirty="0" smtClean="0"/>
                        <a:t>Automation</a:t>
                      </a:r>
                    </a:p>
                    <a:p>
                      <a:pPr marL="285750" indent="-285750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endParaRPr lang="en-US" noProof="0" dirty="0" smtClean="0"/>
                    </a:p>
                    <a:p>
                      <a:pPr marL="285750" indent="-285750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endParaRPr lang="en-US" noProof="0" dirty="0" smtClean="0"/>
                    </a:p>
                    <a:p>
                      <a:pPr marL="285750" indent="-285750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noProof="0" dirty="0" smtClean="0"/>
                        <a:t>Optics</a:t>
                      </a:r>
                    </a:p>
                    <a:p>
                      <a:pPr marL="285750" indent="-285750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endParaRPr lang="en-US" noProof="0" dirty="0" smtClean="0"/>
                    </a:p>
                    <a:p>
                      <a:pPr marL="285750" indent="-285750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endParaRPr lang="en-US" noProof="0" dirty="0" smtClean="0"/>
                    </a:p>
                    <a:p>
                      <a:pPr marL="285750" indent="-285750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noProof="0" dirty="0" smtClean="0"/>
                        <a:t>Measuring systems</a:t>
                      </a:r>
                    </a:p>
                    <a:p>
                      <a:pPr marL="285750" indent="-285750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endParaRPr lang="en-US" noProof="0" dirty="0" smtClean="0"/>
                    </a:p>
                    <a:p>
                      <a:pPr marL="285750" indent="-285750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endParaRPr lang="en-US" noProof="0" dirty="0" smtClean="0"/>
                    </a:p>
                    <a:p>
                      <a:pPr marL="285750" indent="-285750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noProof="0" dirty="0" smtClean="0"/>
                        <a:t>Defense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878" y="2232039"/>
            <a:ext cx="1524000" cy="72542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171" y="3644697"/>
            <a:ext cx="880843" cy="78615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878" y="5043302"/>
            <a:ext cx="1170432" cy="93573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431" y="1985583"/>
            <a:ext cx="585065" cy="409792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421" y="1962009"/>
            <a:ext cx="724071" cy="482714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431" y="2543441"/>
            <a:ext cx="585065" cy="902671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431" y="3552290"/>
            <a:ext cx="1134919" cy="590621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431" y="4307989"/>
            <a:ext cx="845182" cy="561352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1066" y="5062022"/>
            <a:ext cx="1063648" cy="540060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431" y="5790118"/>
            <a:ext cx="1260140" cy="53737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107" y="1319912"/>
            <a:ext cx="3439590" cy="47654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769" y="1318258"/>
            <a:ext cx="3668237" cy="506051"/>
          </a:xfrm>
          <a:prstGeom prst="rect">
            <a:avLst/>
          </a:prstGeom>
        </p:spPr>
      </p:pic>
      <p:cxnSp>
        <p:nvCxnSpPr>
          <p:cNvPr id="14" name="Connecteur droit 13"/>
          <p:cNvCxnSpPr/>
          <p:nvPr/>
        </p:nvCxnSpPr>
        <p:spPr>
          <a:xfrm flipV="1">
            <a:off x="4673097" y="1253067"/>
            <a:ext cx="503" cy="6410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92677" y="1244600"/>
            <a:ext cx="7404656" cy="649505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7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76545" y="898225"/>
            <a:ext cx="6210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Ball screws</a:t>
            </a:r>
          </a:p>
        </p:txBody>
      </p:sp>
      <p:sp>
        <p:nvSpPr>
          <p:cNvPr id="3" name="AutoShape 2" descr="Résultat de recherche d'images pour &quot;infrared camera optronic system&quot;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" name="Groupe 4"/>
          <p:cNvGrpSpPr/>
          <p:nvPr/>
        </p:nvGrpSpPr>
        <p:grpSpPr>
          <a:xfrm>
            <a:off x="380674" y="1563945"/>
            <a:ext cx="8763326" cy="4710095"/>
            <a:chOff x="380674" y="1563945"/>
            <a:chExt cx="8763326" cy="4710095"/>
          </a:xfrm>
        </p:grpSpPr>
        <p:pic>
          <p:nvPicPr>
            <p:cNvPr id="5127" name="Picture 7" descr="Résultat de recherche d'images pour &quot;plotter&quot;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674" y="4382970"/>
              <a:ext cx="2619375" cy="175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674" y="1943711"/>
              <a:ext cx="1524000" cy="222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3539" y="1563945"/>
              <a:ext cx="1704975" cy="267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5835" y="1705096"/>
              <a:ext cx="1847850" cy="246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845360"/>
              <a:ext cx="3381375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Picture 10" descr="http://www.dac-intl.com/wp-content/uploads/295-8x.jpg"/>
            <p:cNvPicPr>
              <a:picLocks noChangeAspect="1" noChangeArrowheads="1"/>
            </p:cNvPicPr>
            <p:nvPr/>
          </p:nvPicPr>
          <p:blipFill rotWithShape="1">
            <a:blip r:embed="rId7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487288" y="1571514"/>
              <a:ext cx="2656712" cy="2734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8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86978" y="4220654"/>
              <a:ext cx="985625" cy="2053386"/>
            </a:xfrm>
            <a:prstGeom prst="rect">
              <a:avLst/>
            </a:prstGeom>
          </p:spPr>
        </p:pic>
      </p:grpSp>
      <p:sp>
        <p:nvSpPr>
          <p:cNvPr id="14" name="ZoneTexte 13"/>
          <p:cNvSpPr txBox="1"/>
          <p:nvPr/>
        </p:nvSpPr>
        <p:spPr>
          <a:xfrm>
            <a:off x="663215" y="1558818"/>
            <a:ext cx="45903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High precision</a:t>
            </a:r>
          </a:p>
          <a:p>
            <a:pPr lvl="1"/>
            <a:r>
              <a:rPr lang="fr-CH" sz="2400" dirty="0" smtClean="0"/>
              <a:t>In the range of the </a:t>
            </a:r>
            <a:r>
              <a:rPr lang="en-US" sz="2400" dirty="0" smtClean="0"/>
              <a:t>µm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900414" y="2954160"/>
            <a:ext cx="61656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Miniature – compactness</a:t>
            </a:r>
          </a:p>
          <a:p>
            <a:r>
              <a:rPr lang="en-US" sz="2400" dirty="0" smtClean="0"/>
              <a:t>Mostly successful with the small sizes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848675" y="4147128"/>
            <a:ext cx="55062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Customization</a:t>
            </a:r>
          </a:p>
          <a:p>
            <a:pPr lvl="1"/>
            <a:r>
              <a:rPr lang="en-US" sz="2400" dirty="0" smtClean="0"/>
              <a:t>90% of mps ball screws are customized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429760" y="1772287"/>
            <a:ext cx="35723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Reliability</a:t>
            </a:r>
          </a:p>
          <a:p>
            <a:pPr lvl="1"/>
            <a:r>
              <a:rPr lang="en-US" sz="2400" dirty="0" smtClean="0"/>
              <a:t>Long life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326026" y="5288365"/>
            <a:ext cx="55062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High efficiency</a:t>
            </a:r>
          </a:p>
          <a:p>
            <a:pPr lvl="1"/>
            <a:r>
              <a:rPr lang="en-US" sz="2400" dirty="0" smtClean="0"/>
              <a:t>Low friction and great smoothness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63729" y="18596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>
                <a:solidFill>
                  <a:schemeClr val="bg1"/>
                </a:solidFill>
              </a:rPr>
              <a:t>Applications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2958" y="925560"/>
            <a:ext cx="1487134" cy="84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4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2713" y="2933945"/>
            <a:ext cx="77116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en-GB" sz="4000" dirty="0" smtClean="0"/>
              <a:t>Product line</a:t>
            </a:r>
          </a:p>
          <a:p>
            <a:pPr marL="1143000" lvl="1" indent="-685800">
              <a:buFont typeface="Wingdings" panose="05000000000000000000" pitchFamily="2" charset="2"/>
              <a:buChar char="§"/>
            </a:pPr>
            <a:r>
              <a:rPr lang="en-GB" sz="4000" dirty="0" smtClean="0"/>
              <a:t>Market share per product</a:t>
            </a:r>
          </a:p>
          <a:p>
            <a:pPr marL="1600200" lvl="2" indent="-685800">
              <a:buFont typeface="Wingdings" panose="05000000000000000000" pitchFamily="2" charset="2"/>
              <a:buChar char="§"/>
            </a:pPr>
            <a:r>
              <a:rPr lang="en-GB" sz="4000" dirty="0" smtClean="0"/>
              <a:t>Examples of applications</a:t>
            </a:r>
            <a:endParaRPr lang="en-GB" sz="4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550" y="1358770"/>
            <a:ext cx="8205126" cy="117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8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53fa3afe-367f-4611-9031-5dad460d30df" descr="image001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4329100"/>
            <a:ext cx="1654938" cy="164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044" y="4411811"/>
            <a:ext cx="1795612" cy="180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5873" y="2229317"/>
            <a:ext cx="3505723" cy="199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136165" y="4411811"/>
            <a:ext cx="30354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174464"/>
              </a:buClr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BALL SCREW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4625" indent="-174625">
              <a:spcBef>
                <a:spcPts val="600"/>
              </a:spcBef>
              <a:buClr>
                <a:srgbClr val="174464"/>
              </a:buClr>
              <a:buFont typeface="Wingdings" pitchFamily="2" charset="2"/>
              <a:buChar char="n"/>
            </a:pPr>
            <a:r>
              <a:rPr lang="en-US" sz="1400" dirty="0" smtClean="0"/>
              <a:t>Miniature high precision ball </a:t>
            </a:r>
            <a:r>
              <a:rPr lang="en-US" sz="1400" dirty="0"/>
              <a:t>screw with </a:t>
            </a:r>
            <a:r>
              <a:rPr lang="en-US" sz="1400" dirty="0" smtClean="0"/>
              <a:t>positioning accuracy &lt; 5 µ</a:t>
            </a:r>
          </a:p>
          <a:p>
            <a:pPr marL="174625" indent="-174625">
              <a:spcBef>
                <a:spcPts val="600"/>
              </a:spcBef>
              <a:buClr>
                <a:srgbClr val="174464"/>
              </a:buClr>
              <a:buFont typeface="Wingdings" pitchFamily="2" charset="2"/>
              <a:buChar char="n"/>
            </a:pPr>
            <a:r>
              <a:rPr lang="en-US" sz="1400" dirty="0" smtClean="0"/>
              <a:t>screw size:  ø 4.25 … ø 13.6 mm</a:t>
            </a:r>
          </a:p>
          <a:p>
            <a:pPr marL="174625" indent="-174625">
              <a:spcBef>
                <a:spcPts val="600"/>
              </a:spcBef>
              <a:buClr>
                <a:srgbClr val="174464"/>
              </a:buClr>
              <a:buFont typeface="Wingdings" pitchFamily="2" charset="2"/>
              <a:buChar char="n"/>
            </a:pPr>
            <a:r>
              <a:rPr lang="en-US" sz="1400" dirty="0" smtClean="0"/>
              <a:t>High efficiency and high smoothness </a:t>
            </a:r>
          </a:p>
          <a:p>
            <a:pPr marL="174625" indent="-174625">
              <a:spcBef>
                <a:spcPts val="600"/>
              </a:spcBef>
              <a:buClr>
                <a:srgbClr val="174464"/>
              </a:buClr>
              <a:buFont typeface="Wingdings" pitchFamily="2" charset="2"/>
              <a:buChar char="n"/>
            </a:pPr>
            <a:r>
              <a:rPr lang="en-US" sz="1400" dirty="0" smtClean="0"/>
              <a:t>Lubricant free option</a:t>
            </a:r>
          </a:p>
          <a:p>
            <a:pPr marL="174625" indent="-174625">
              <a:spcBef>
                <a:spcPts val="600"/>
              </a:spcBef>
              <a:buClr>
                <a:srgbClr val="174464"/>
              </a:buClr>
              <a:buFont typeface="Wingdings" pitchFamily="2" charset="2"/>
              <a:buChar char="n"/>
            </a:pPr>
            <a:r>
              <a:rPr lang="en-US" sz="1400" dirty="0" smtClean="0"/>
              <a:t>Reliability (Long service life)</a:t>
            </a:r>
            <a:endParaRPr lang="en-US" sz="1400" dirty="0"/>
          </a:p>
          <a:p>
            <a:pPr>
              <a:spcAft>
                <a:spcPts val="600"/>
              </a:spcAft>
              <a:buClr>
                <a:srgbClr val="174464"/>
              </a:buClr>
            </a:pPr>
            <a:endParaRPr lang="en-US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41534" y="1988840"/>
            <a:ext cx="316231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buClr>
                <a:srgbClr val="174464"/>
              </a:buClr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LINEAR BEARINGS – </a:t>
            </a:r>
            <a:r>
              <a:rPr lang="en-US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 Line</a:t>
            </a:r>
          </a:p>
          <a:p>
            <a:pPr marL="174625" indent="-174625" algn="just">
              <a:spcBef>
                <a:spcPts val="600"/>
              </a:spcBef>
              <a:buClr>
                <a:srgbClr val="174464"/>
              </a:buClr>
              <a:buFont typeface="Wingdings" pitchFamily="2" charset="2"/>
              <a:buChar char="n"/>
            </a:pPr>
            <a:r>
              <a:rPr lang="en-US" sz="1400" dirty="0" smtClean="0"/>
              <a:t>Miniature high precision linear bearings </a:t>
            </a:r>
            <a:endParaRPr lang="en-US" sz="1400" dirty="0"/>
          </a:p>
          <a:p>
            <a:pPr marL="174625" indent="-174625" algn="just">
              <a:spcBef>
                <a:spcPts val="600"/>
              </a:spcBef>
              <a:buClr>
                <a:srgbClr val="174464"/>
              </a:buClr>
              <a:buFont typeface="Wingdings" pitchFamily="2" charset="2"/>
              <a:buChar char="n"/>
            </a:pPr>
            <a:r>
              <a:rPr lang="en-US" sz="1400" dirty="0" smtClean="0"/>
              <a:t>Bore diameter : ø 2 … ø 6 mm </a:t>
            </a:r>
          </a:p>
          <a:p>
            <a:pPr marL="174625" indent="-174625" algn="just">
              <a:spcBef>
                <a:spcPts val="600"/>
              </a:spcBef>
              <a:buClr>
                <a:srgbClr val="174464"/>
              </a:buClr>
              <a:buFont typeface="Wingdings" pitchFamily="2" charset="2"/>
              <a:buChar char="n"/>
            </a:pPr>
            <a:r>
              <a:rPr lang="en-US" sz="1400" dirty="0" smtClean="0"/>
              <a:t>Precision :  0 up to 8 µ</a:t>
            </a:r>
          </a:p>
          <a:p>
            <a:pPr marL="174625" indent="-174625" algn="just">
              <a:spcBef>
                <a:spcPts val="600"/>
              </a:spcBef>
              <a:buClr>
                <a:srgbClr val="174464"/>
              </a:buClr>
              <a:buFont typeface="Wingdings" pitchFamily="2" charset="2"/>
              <a:buChar char="n"/>
            </a:pPr>
            <a:r>
              <a:rPr lang="en-US" sz="1400" dirty="0" smtClean="0"/>
              <a:t>Outside diameter: ø 4 … ø 12 mm</a:t>
            </a:r>
            <a:endParaRPr lang="en-US" sz="1400" dirty="0"/>
          </a:p>
          <a:p>
            <a:pPr marL="174625" indent="-174625" algn="just">
              <a:spcBef>
                <a:spcPts val="600"/>
              </a:spcBef>
              <a:buClr>
                <a:srgbClr val="174464"/>
              </a:buClr>
              <a:buFont typeface="Wingdings" pitchFamily="2" charset="2"/>
              <a:buChar char="n"/>
            </a:pPr>
            <a:r>
              <a:rPr lang="en-US" sz="1400" dirty="0" smtClean="0"/>
              <a:t>Custom solution with zero radial play (preloaded) with housing diameter up to 30 mm.</a:t>
            </a:r>
            <a:endParaRPr lang="en-US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6171596" y="1741793"/>
            <a:ext cx="2855900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174464"/>
              </a:buClr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LINEAR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BEARINGS – </a:t>
            </a:r>
            <a:r>
              <a:rPr lang="en-US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DBL Line</a:t>
            </a:r>
            <a:endParaRPr lang="en-US" sz="16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4625" indent="-174625">
              <a:spcBef>
                <a:spcPts val="600"/>
              </a:spcBef>
              <a:buClr>
                <a:srgbClr val="174464"/>
              </a:buClr>
              <a:buFont typeface="Wingdings" pitchFamily="2" charset="2"/>
              <a:buChar char="n"/>
            </a:pPr>
            <a:r>
              <a:rPr lang="en-US" sz="1400" dirty="0" smtClean="0"/>
              <a:t>Miniature </a:t>
            </a:r>
            <a:r>
              <a:rPr lang="en-US" sz="1400" dirty="0"/>
              <a:t>high precision linear </a:t>
            </a:r>
            <a:r>
              <a:rPr lang="en-US" sz="1400" dirty="0" smtClean="0"/>
              <a:t>bearings</a:t>
            </a:r>
            <a:endParaRPr lang="en-US" sz="1400" dirty="0"/>
          </a:p>
          <a:p>
            <a:pPr marL="174625" indent="-174625">
              <a:spcBef>
                <a:spcPts val="600"/>
              </a:spcBef>
              <a:buClr>
                <a:srgbClr val="174464"/>
              </a:buClr>
              <a:buFont typeface="Wingdings" pitchFamily="2" charset="2"/>
              <a:buChar char="n"/>
            </a:pPr>
            <a:r>
              <a:rPr lang="en-US" sz="1400" dirty="0" smtClean="0"/>
              <a:t>Cost effective DBL </a:t>
            </a:r>
            <a:r>
              <a:rPr lang="en-US" sz="1400" dirty="0"/>
              <a:t>– series with plastic body (POM</a:t>
            </a:r>
            <a:r>
              <a:rPr lang="en-US" sz="1400" dirty="0" smtClean="0"/>
              <a:t>) and stainless steel balls and needles. </a:t>
            </a:r>
          </a:p>
          <a:p>
            <a:pPr marL="174625" indent="-174625">
              <a:spcBef>
                <a:spcPts val="600"/>
              </a:spcBef>
              <a:buClr>
                <a:srgbClr val="174464"/>
              </a:buClr>
              <a:buFont typeface="Wingdings" pitchFamily="2" charset="2"/>
              <a:buChar char="n"/>
            </a:pPr>
            <a:r>
              <a:rPr lang="en-US" sz="1400" dirty="0" smtClean="0"/>
              <a:t>Bore diameter : ø 3 … </a:t>
            </a:r>
            <a:r>
              <a:rPr lang="en-US" sz="1400" dirty="0"/>
              <a:t>ø </a:t>
            </a:r>
            <a:r>
              <a:rPr lang="en-US" sz="1400" dirty="0" smtClean="0"/>
              <a:t>40 mm</a:t>
            </a:r>
          </a:p>
          <a:p>
            <a:pPr marL="174625" indent="-174625">
              <a:spcBef>
                <a:spcPts val="600"/>
              </a:spcBef>
              <a:buClr>
                <a:srgbClr val="174464"/>
              </a:buClr>
              <a:buFont typeface="Wingdings" pitchFamily="2" charset="2"/>
              <a:buChar char="n"/>
            </a:pPr>
            <a:r>
              <a:rPr lang="en-US" sz="1400" dirty="0" smtClean="0"/>
              <a:t>Outside diameter : ø 7 … ø 40 mm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6694" y="188640"/>
            <a:ext cx="5057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Precision ball screws &amp; linear bearings</a:t>
            </a:r>
            <a:endParaRPr lang="en-US" sz="2400" b="1" dirty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27" y="955300"/>
            <a:ext cx="4454271" cy="63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5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53fa3afe-367f-4611-9031-5dad460d30df" descr="image001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02270" y="2798930"/>
            <a:ext cx="1654938" cy="164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000" y="2888940"/>
            <a:ext cx="1795612" cy="180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052" y="2573905"/>
            <a:ext cx="3920492" cy="223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06694" y="188640"/>
            <a:ext cx="5057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Precision ball screws &amp; linear bearings</a:t>
            </a:r>
            <a:endParaRPr lang="en-US" sz="2400" b="1" dirty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27" y="955300"/>
            <a:ext cx="4454271" cy="63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2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377504"/>
              </p:ext>
            </p:extLst>
          </p:nvPr>
        </p:nvGraphicFramePr>
        <p:xfrm>
          <a:off x="1474657" y="1718810"/>
          <a:ext cx="6325822" cy="5016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3042" y="3957915"/>
            <a:ext cx="1627121" cy="104975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51520" y="863715"/>
            <a:ext cx="6030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smtClean="0"/>
              <a:t>Distribution by turnover of  microlinea </a:t>
            </a:r>
            <a:r>
              <a:rPr lang="en-US" sz="2000" dirty="0" smtClean="0"/>
              <a:t>products</a:t>
            </a:r>
            <a:r>
              <a:rPr lang="fr-CH" sz="2000" dirty="0" smtClean="0"/>
              <a:t> </a:t>
            </a:r>
            <a:r>
              <a:rPr lang="en-US" sz="2000" dirty="0" smtClean="0"/>
              <a:t>sold in year</a:t>
            </a:r>
            <a:r>
              <a:rPr lang="fr-CH" sz="2000" dirty="0" smtClean="0"/>
              <a:t> 2014</a:t>
            </a:r>
            <a:endParaRPr lang="en-GB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363729" y="18596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microlinea market (worldwide)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4657" y="4959170"/>
            <a:ext cx="986660" cy="99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7205" y="2449490"/>
            <a:ext cx="1647830" cy="100838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733" y="3327845"/>
            <a:ext cx="787588" cy="630070"/>
          </a:xfrm>
          <a:prstGeom prst="rect">
            <a:avLst/>
          </a:prstGeom>
        </p:spPr>
      </p:pic>
      <p:pic>
        <p:nvPicPr>
          <p:cNvPr id="10" name="53fa3afe-367f-4611-9031-5dad460d30df" descr="image001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6901" y="2827128"/>
            <a:ext cx="770473" cy="76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901" y="1669225"/>
            <a:ext cx="1791398" cy="101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6552220" y="5454225"/>
            <a:ext cx="2556594" cy="58477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H" sz="1600" dirty="0" smtClean="0"/>
              <a:t>Total sales revenues in 2014:</a:t>
            </a:r>
          </a:p>
          <a:p>
            <a:r>
              <a:rPr lang="en-GB" sz="1600" dirty="0" smtClean="0"/>
              <a:t>$ 1‘8Mio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09974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9043" y="2078850"/>
            <a:ext cx="4382557" cy="249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91580" y="1005867"/>
            <a:ext cx="58654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Ball screws</a:t>
            </a:r>
            <a:r>
              <a:rPr lang="en-US" b="1" dirty="0" smtClean="0"/>
              <a:t> :</a:t>
            </a:r>
          </a:p>
          <a:p>
            <a:endParaRPr lang="en-GB" b="1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 smtClean="0"/>
              <a:t>Comprehensive </a:t>
            </a:r>
            <a:r>
              <a:rPr lang="fr-CH" dirty="0" smtClean="0"/>
              <a:t>range. S</a:t>
            </a:r>
            <a:r>
              <a:rPr lang="en-US" dirty="0" smtClean="0"/>
              <a:t>crew size:  Ø 0.167in … Ø 0.535in (Ø 4.25 mm … ø 13.6 mm)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 smtClean="0"/>
              <a:t>Standard axial play 0 to 0.197µin </a:t>
            </a:r>
            <a:r>
              <a:rPr lang="fr-CH" dirty="0" smtClean="0"/>
              <a:t>(0 to 5µm)</a:t>
            </a:r>
            <a:endParaRPr lang="en-GB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 smtClean="0"/>
              <a:t>Reduced axial play on request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b="1" dirty="0" smtClean="0">
                <a:solidFill>
                  <a:schemeClr val="accent5">
                    <a:lumMod val="75000"/>
                  </a:schemeClr>
                </a:solidFill>
              </a:rPr>
              <a:t>High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efficiency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Customized designs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Ogival thread for a higher load capacity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Left-hand thread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Pitch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Screw (ends, length)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Nut (single, double, multiple nuts, customized outer sleeve (e.g. flange))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Multiple pitches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Lubricants (oil, grease, or dry)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Special surface treatments (passivation, dry coating)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Small series accepted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363729" y="18596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>
                <a:solidFill>
                  <a:schemeClr val="bg1"/>
                </a:solidFill>
              </a:rPr>
              <a:t>Applications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67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4"/>
          <a:stretch/>
        </p:blipFill>
        <p:spPr bwMode="auto">
          <a:xfrm>
            <a:off x="2010315" y="1907262"/>
            <a:ext cx="4095455" cy="162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7" y="3519010"/>
            <a:ext cx="8880716" cy="191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14001" y="925315"/>
            <a:ext cx="287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a typeface="Verdana" pitchFamily="34" charset="0"/>
                <a:cs typeface="Verdana" pitchFamily="34" charset="0"/>
              </a:rPr>
              <a:t>Precision ball screws</a:t>
            </a:r>
            <a:endParaRPr lang="en-US" sz="2400" b="1" dirty="0"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250" y="1591089"/>
            <a:ext cx="1998780" cy="113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63729" y="18596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>
                <a:solidFill>
                  <a:schemeClr val="bg1"/>
                </a:solidFill>
              </a:rPr>
              <a:t>Applications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3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 txBox="1">
            <a:spLocks noChangeArrowheads="1"/>
          </p:cNvSpPr>
          <p:nvPr/>
        </p:nvSpPr>
        <p:spPr bwMode="auto">
          <a:xfrm>
            <a:off x="742950" y="1374775"/>
            <a:ext cx="5445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01613" indent="-201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174464"/>
              </a:buClr>
            </a:pPr>
            <a:r>
              <a:rPr lang="en-GB" altLang="fr-FR" sz="2000" b="1" dirty="0" smtClean="0">
                <a:solidFill>
                  <a:srgbClr val="17375E"/>
                </a:solidFill>
              </a:rPr>
              <a:t>Ball screws</a:t>
            </a:r>
            <a:endParaRPr lang="en-GB" altLang="fr-FR" sz="2000" b="1" dirty="0">
              <a:solidFill>
                <a:srgbClr val="17375E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174464"/>
              </a:buClr>
            </a:pPr>
            <a:endParaRPr lang="en-GB" altLang="fr-FR" sz="2000" b="1" i="1" dirty="0">
              <a:solidFill>
                <a:srgbClr val="17375E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174464"/>
              </a:buClr>
            </a:pPr>
            <a:r>
              <a:rPr lang="en-GB" altLang="fr-FR" sz="2000" b="1" dirty="0"/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GB" altLang="fr-FR" sz="2000" b="1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844550" y="1751013"/>
            <a:ext cx="5891213" cy="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76" name="Picture 3" descr="V:\03 PRODUITS\02 Microlinea\05 Divers Microlinea\Product Management Microlinea\Marketing - promotion\Divers photos officielles marketing MPS\17_lin.screw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2708275"/>
            <a:ext cx="2139950" cy="17192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657" name="Group 57"/>
          <p:cNvGraphicFramePr>
            <a:graphicFrameLocks noGrp="1"/>
          </p:cNvGraphicFramePr>
          <p:nvPr>
            <p:extLst/>
          </p:nvPr>
        </p:nvGraphicFramePr>
        <p:xfrm>
          <a:off x="3465513" y="1916113"/>
          <a:ext cx="4851400" cy="3397250"/>
        </p:xfrm>
        <a:graphic>
          <a:graphicData uri="http://schemas.openxmlformats.org/drawingml/2006/table">
            <a:tbl>
              <a:tblPr/>
              <a:tblGrid>
                <a:gridCol w="1720850"/>
                <a:gridCol w="3130550"/>
              </a:tblGrid>
              <a:tr h="679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HelveticaNeueBQ-55Roman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 marL="91449" marR="91449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HelveticaNeueBQ-55Roman"/>
                          <a:cs typeface="Arial" panose="020B0604020202020204" pitchFamily="34" charset="0"/>
                        </a:rPr>
                        <a:t>Features</a:t>
                      </a:r>
                    </a:p>
                  </a:txBody>
                  <a:tcPr marL="91449" marR="91449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79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elveticaNeueBQ-55Roman"/>
                          <a:cs typeface="Arial" panose="020B0604020202020204" pitchFamily="34" charset="0"/>
                        </a:rPr>
                        <a:t>Screw</a:t>
                      </a:r>
                    </a:p>
                  </a:txBody>
                  <a:tcPr marL="91449" marR="91449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elveticaNeueBQ-55Roman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• </a:t>
                      </a:r>
                      <a:r>
                        <a:rPr kumimoji="0" lang="en-GB" alt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elveticaNeueBQ-55Roman"/>
                          <a:cs typeface="Arial" panose="020B0604020202020204" pitchFamily="34" charset="0"/>
                        </a:rPr>
                        <a:t>Stainless steel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elveticaNeueBQ-55Roman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• </a:t>
                      </a:r>
                      <a:r>
                        <a:rPr kumimoji="0" lang="en-GB" alt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elveticaNeueBQ-55Roman"/>
                          <a:cs typeface="Arial" panose="020B0604020202020204" pitchFamily="34" charset="0"/>
                        </a:rPr>
                        <a:t>Ground</a:t>
                      </a:r>
                    </a:p>
                  </a:txBody>
                  <a:tcPr marL="91449" marR="91449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79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elveticaNeueBQ-55Roman"/>
                          <a:cs typeface="Arial" panose="020B0604020202020204" pitchFamily="34" charset="0"/>
                        </a:rPr>
                        <a:t>2 nuts</a:t>
                      </a:r>
                    </a:p>
                  </a:txBody>
                  <a:tcPr marL="91449" marR="91449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elveticaNeueBQ-55Roman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• </a:t>
                      </a:r>
                      <a:r>
                        <a:rPr kumimoji="0" lang="en-GB" alt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elveticaNeueBQ-55Roman"/>
                          <a:cs typeface="Arial" panose="020B0604020202020204" pitchFamily="34" charset="0"/>
                        </a:rPr>
                        <a:t>Stainless steel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elveticaNeueBQ-55Roman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• Axial play set with the 2 nuts</a:t>
                      </a:r>
                      <a:endParaRPr kumimoji="0" lang="en-GB" altLang="en-US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NeueBQ-55Roman"/>
                        <a:cs typeface="Arial" panose="020B0604020202020204" pitchFamily="34" charset="0"/>
                      </a:endParaRPr>
                    </a:p>
                  </a:txBody>
                  <a:tcPr marL="91449" marR="91449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79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elveticaNeueBQ-55Roman"/>
                          <a:cs typeface="Arial" panose="020B0604020202020204" pitchFamily="34" charset="0"/>
                        </a:rPr>
                        <a:t>Outer sleeve</a:t>
                      </a:r>
                    </a:p>
                  </a:txBody>
                  <a:tcPr marL="91449" marR="91449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elveticaNeueBQ-55Roman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• </a:t>
                      </a:r>
                      <a:r>
                        <a:rPr kumimoji="0" lang="en-GB" alt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elveticaNeueBQ-55Roman"/>
                          <a:cs typeface="Arial" panose="020B0604020202020204" pitchFamily="34" charset="0"/>
                        </a:rPr>
                        <a:t>Stainless steel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elveticaNeueBQ-55Roman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• In one piece = design freedom in size and shape </a:t>
                      </a:r>
                      <a:endParaRPr kumimoji="0" lang="en-GB" altLang="en-US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NeueBQ-55Roman"/>
                        <a:cs typeface="Arial" panose="020B0604020202020204" pitchFamily="34" charset="0"/>
                      </a:endParaRPr>
                    </a:p>
                  </a:txBody>
                  <a:tcPr marL="91449" marR="91449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79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elveticaNeueBQ-55Roman"/>
                          <a:cs typeface="Arial" panose="020B0604020202020204" pitchFamily="34" charset="0"/>
                        </a:rPr>
                        <a:t>Recirculation</a:t>
                      </a:r>
                    </a:p>
                  </a:txBody>
                  <a:tcPr marL="91449" marR="91449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HelveticaNeueBQ-55Roman"/>
                          <a:ea typeface="HelveticaNeueBQ-55Roman"/>
                          <a:cs typeface="HelveticaNeueBQ-55Roman"/>
                        </a:defRPr>
                      </a:lvl9pPr>
                    </a:lstStyle>
                    <a:p>
                      <a:pPr marL="171450" marR="0" lvl="0" indent="-1714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alt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elveticaNeueBQ-55Roman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Stainless steel</a:t>
                      </a:r>
                    </a:p>
                    <a:p>
                      <a:pPr marL="171450" marR="0" lvl="0" indent="-1714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alt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elveticaNeueBQ-55Roman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Integrated in the nuts</a:t>
                      </a:r>
                    </a:p>
                    <a:p>
                      <a:pPr marL="171450" marR="0" lvl="0" indent="-1714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alt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elveticaNeueBQ-55Roman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Optimised pathway = extended life</a:t>
                      </a:r>
                    </a:p>
                  </a:txBody>
                  <a:tcPr marL="91449" marR="91449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0" name="Ellipse 9"/>
          <p:cNvSpPr/>
          <p:nvPr/>
        </p:nvSpPr>
        <p:spPr>
          <a:xfrm>
            <a:off x="2268538" y="3167063"/>
            <a:ext cx="71437" cy="73025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H"/>
          </a:p>
        </p:txBody>
      </p:sp>
      <p:cxnSp>
        <p:nvCxnSpPr>
          <p:cNvPr id="11" name="Connecteur droit 10"/>
          <p:cNvCxnSpPr>
            <a:endCxn id="10" idx="6"/>
          </p:cNvCxnSpPr>
          <p:nvPr/>
        </p:nvCxnSpPr>
        <p:spPr>
          <a:xfrm flipH="1">
            <a:off x="2339975" y="3024188"/>
            <a:ext cx="1125538" cy="17938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1824038" y="3241675"/>
            <a:ext cx="73025" cy="73025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H"/>
          </a:p>
        </p:txBody>
      </p:sp>
      <p:cxnSp>
        <p:nvCxnSpPr>
          <p:cNvPr id="16" name="Connecteur droit 15"/>
          <p:cNvCxnSpPr>
            <a:endCxn id="15" idx="6"/>
          </p:cNvCxnSpPr>
          <p:nvPr/>
        </p:nvCxnSpPr>
        <p:spPr>
          <a:xfrm flipH="1" flipV="1">
            <a:off x="1897063" y="3278188"/>
            <a:ext cx="1568450" cy="346075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>
            <a:off x="1946275" y="3686175"/>
            <a:ext cx="71438" cy="73025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H"/>
          </a:p>
        </p:txBody>
      </p:sp>
      <p:cxnSp>
        <p:nvCxnSpPr>
          <p:cNvPr id="21" name="Connecteur droit 20"/>
          <p:cNvCxnSpPr>
            <a:endCxn id="20" idx="5"/>
          </p:cNvCxnSpPr>
          <p:nvPr/>
        </p:nvCxnSpPr>
        <p:spPr>
          <a:xfrm flipH="1" flipV="1">
            <a:off x="2008188" y="3748088"/>
            <a:ext cx="1457325" cy="61753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à coins arrondis 25"/>
          <p:cNvSpPr>
            <a:spLocks noChangeArrowheads="1"/>
          </p:cNvSpPr>
          <p:nvPr/>
        </p:nvSpPr>
        <p:spPr bwMode="auto">
          <a:xfrm rot="15845605">
            <a:off x="1192213" y="5607050"/>
            <a:ext cx="112713" cy="52387"/>
          </a:xfrm>
          <a:prstGeom prst="roundRect">
            <a:avLst>
              <a:gd name="adj" fmla="val 50000"/>
            </a:avLst>
          </a:prstGeom>
          <a:solidFill>
            <a:srgbClr val="F796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anchor="ctr"/>
          <a:lstStyle/>
          <a:p>
            <a:pPr algn="ctr" eaLnBrk="1" hangingPunct="1">
              <a:defRPr/>
            </a:pPr>
            <a:endParaRPr lang="fr-CH" sz="200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8709" name="Imag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4724400"/>
            <a:ext cx="1239837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Ellipse 30"/>
          <p:cNvSpPr/>
          <p:nvPr/>
        </p:nvSpPr>
        <p:spPr bwMode="auto">
          <a:xfrm>
            <a:off x="1443038" y="5332413"/>
            <a:ext cx="96837" cy="96838"/>
          </a:xfrm>
          <a:prstGeom prst="ellipse">
            <a:avLst/>
          </a:prstGeom>
          <a:gradFill flip="none" rotWithShape="1">
            <a:gsLst>
              <a:gs pos="79000">
                <a:schemeClr val="tx2">
                  <a:lumMod val="75000"/>
                </a:schemeClr>
              </a:gs>
              <a:gs pos="1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H" sz="2000"/>
          </a:p>
        </p:txBody>
      </p:sp>
      <p:sp>
        <p:nvSpPr>
          <p:cNvPr id="27" name="Forme libre 26"/>
          <p:cNvSpPr/>
          <p:nvPr/>
        </p:nvSpPr>
        <p:spPr bwMode="auto">
          <a:xfrm>
            <a:off x="1443038" y="5029200"/>
            <a:ext cx="49212" cy="295275"/>
          </a:xfrm>
          <a:custGeom>
            <a:avLst/>
            <a:gdLst>
              <a:gd name="connsiteX0" fmla="*/ 45243 w 47976"/>
              <a:gd name="connsiteY0" fmla="*/ 295275 h 295275"/>
              <a:gd name="connsiteX1" fmla="*/ 47625 w 47976"/>
              <a:gd name="connsiteY1" fmla="*/ 257175 h 295275"/>
              <a:gd name="connsiteX2" fmla="*/ 42862 w 47976"/>
              <a:gd name="connsiteY2" fmla="*/ 133350 h 295275"/>
              <a:gd name="connsiteX3" fmla="*/ 40481 w 47976"/>
              <a:gd name="connsiteY3" fmla="*/ 123825 h 295275"/>
              <a:gd name="connsiteX4" fmla="*/ 38100 w 47976"/>
              <a:gd name="connsiteY4" fmla="*/ 104775 h 295275"/>
              <a:gd name="connsiteX5" fmla="*/ 33337 w 47976"/>
              <a:gd name="connsiteY5" fmla="*/ 83344 h 295275"/>
              <a:gd name="connsiteX6" fmla="*/ 28575 w 47976"/>
              <a:gd name="connsiteY6" fmla="*/ 69056 h 295275"/>
              <a:gd name="connsiteX7" fmla="*/ 23812 w 47976"/>
              <a:gd name="connsiteY7" fmla="*/ 54769 h 295275"/>
              <a:gd name="connsiteX8" fmla="*/ 21431 w 47976"/>
              <a:gd name="connsiteY8" fmla="*/ 47625 h 295275"/>
              <a:gd name="connsiteX9" fmla="*/ 16668 w 47976"/>
              <a:gd name="connsiteY9" fmla="*/ 40481 h 295275"/>
              <a:gd name="connsiteX10" fmla="*/ 9525 w 47976"/>
              <a:gd name="connsiteY10" fmla="*/ 19050 h 295275"/>
              <a:gd name="connsiteX11" fmla="*/ 7143 w 47976"/>
              <a:gd name="connsiteY11" fmla="*/ 11906 h 295275"/>
              <a:gd name="connsiteX12" fmla="*/ 4762 w 47976"/>
              <a:gd name="connsiteY12" fmla="*/ 4763 h 295275"/>
              <a:gd name="connsiteX13" fmla="*/ 0 w 47976"/>
              <a:gd name="connsiteY13" fmla="*/ 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976" h="295275">
                <a:moveTo>
                  <a:pt x="45243" y="295275"/>
                </a:moveTo>
                <a:cubicBezTo>
                  <a:pt x="46037" y="282575"/>
                  <a:pt x="47625" y="269900"/>
                  <a:pt x="47625" y="257175"/>
                </a:cubicBezTo>
                <a:cubicBezTo>
                  <a:pt x="47625" y="229178"/>
                  <a:pt x="49901" y="172070"/>
                  <a:pt x="42862" y="133350"/>
                </a:cubicBezTo>
                <a:cubicBezTo>
                  <a:pt x="42277" y="130130"/>
                  <a:pt x="41019" y="127053"/>
                  <a:pt x="40481" y="123825"/>
                </a:cubicBezTo>
                <a:cubicBezTo>
                  <a:pt x="39429" y="117513"/>
                  <a:pt x="39073" y="111100"/>
                  <a:pt x="38100" y="104775"/>
                </a:cubicBezTo>
                <a:cubicBezTo>
                  <a:pt x="37386" y="100132"/>
                  <a:pt x="34832" y="88328"/>
                  <a:pt x="33337" y="83344"/>
                </a:cubicBezTo>
                <a:cubicBezTo>
                  <a:pt x="31895" y="78535"/>
                  <a:pt x="30163" y="73819"/>
                  <a:pt x="28575" y="69056"/>
                </a:cubicBezTo>
                <a:lnTo>
                  <a:pt x="23812" y="54769"/>
                </a:lnTo>
                <a:cubicBezTo>
                  <a:pt x="23018" y="52388"/>
                  <a:pt x="22823" y="49713"/>
                  <a:pt x="21431" y="47625"/>
                </a:cubicBezTo>
                <a:lnTo>
                  <a:pt x="16668" y="40481"/>
                </a:lnTo>
                <a:lnTo>
                  <a:pt x="9525" y="19050"/>
                </a:lnTo>
                <a:lnTo>
                  <a:pt x="7143" y="11906"/>
                </a:lnTo>
                <a:cubicBezTo>
                  <a:pt x="6349" y="9525"/>
                  <a:pt x="6537" y="6538"/>
                  <a:pt x="4762" y="4763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H" sz="2000"/>
          </a:p>
        </p:txBody>
      </p:sp>
      <p:sp>
        <p:nvSpPr>
          <p:cNvPr id="28714" name="Rectangle 3"/>
          <p:cNvSpPr txBox="1">
            <a:spLocks noChangeArrowheads="1"/>
          </p:cNvSpPr>
          <p:nvPr/>
        </p:nvSpPr>
        <p:spPr bwMode="auto">
          <a:xfrm>
            <a:off x="1930400" y="5327650"/>
            <a:ext cx="7524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01613" indent="-201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174464"/>
              </a:buClr>
            </a:pPr>
            <a:r>
              <a:rPr lang="en-GB" altLang="fr-FR" sz="900" dirty="0" smtClean="0">
                <a:solidFill>
                  <a:srgbClr val="17375E"/>
                </a:solidFill>
              </a:rPr>
              <a:t>Screw</a:t>
            </a:r>
            <a:endParaRPr lang="en-GB" altLang="fr-FR" sz="2400" b="1" dirty="0"/>
          </a:p>
        </p:txBody>
      </p:sp>
      <p:sp>
        <p:nvSpPr>
          <p:cNvPr id="28715" name="Rectangle 3"/>
          <p:cNvSpPr txBox="1">
            <a:spLocks noChangeArrowheads="1"/>
          </p:cNvSpPr>
          <p:nvPr/>
        </p:nvSpPr>
        <p:spPr bwMode="auto">
          <a:xfrm>
            <a:off x="1930400" y="5070475"/>
            <a:ext cx="8477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01613" indent="-201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174464"/>
              </a:buClr>
            </a:pPr>
            <a:r>
              <a:rPr lang="en-GB" altLang="fr-FR" sz="900" dirty="0" smtClean="0">
                <a:solidFill>
                  <a:srgbClr val="17375E"/>
                </a:solidFill>
              </a:rPr>
              <a:t>Recirculation</a:t>
            </a:r>
            <a:endParaRPr lang="en-GB" altLang="fr-FR" sz="900" dirty="0">
              <a:solidFill>
                <a:srgbClr val="17375E"/>
              </a:solidFill>
            </a:endParaRPr>
          </a:p>
        </p:txBody>
      </p:sp>
      <p:sp>
        <p:nvSpPr>
          <p:cNvPr id="28716" name="Rectangle 3"/>
          <p:cNvSpPr txBox="1">
            <a:spLocks noChangeArrowheads="1"/>
          </p:cNvSpPr>
          <p:nvPr/>
        </p:nvSpPr>
        <p:spPr bwMode="auto">
          <a:xfrm>
            <a:off x="1930400" y="5584825"/>
            <a:ext cx="7524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01613" indent="-201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174464"/>
              </a:buClr>
            </a:pPr>
            <a:r>
              <a:rPr lang="en-GB" altLang="fr-FR" sz="900" dirty="0" smtClean="0">
                <a:solidFill>
                  <a:srgbClr val="17375E"/>
                </a:solidFill>
              </a:rPr>
              <a:t>Nut</a:t>
            </a:r>
            <a:endParaRPr lang="en-GB" altLang="fr-FR" sz="2400" b="1" dirty="0"/>
          </a:p>
        </p:txBody>
      </p:sp>
      <p:sp>
        <p:nvSpPr>
          <p:cNvPr id="28717" name="Rectangle 3"/>
          <p:cNvSpPr txBox="1">
            <a:spLocks noChangeArrowheads="1"/>
          </p:cNvSpPr>
          <p:nvPr/>
        </p:nvSpPr>
        <p:spPr bwMode="auto">
          <a:xfrm>
            <a:off x="1930400" y="4814888"/>
            <a:ext cx="8477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01613" indent="-201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174464"/>
              </a:buClr>
            </a:pPr>
            <a:r>
              <a:rPr lang="en-GB" altLang="fr-FR" sz="900" dirty="0" smtClean="0">
                <a:solidFill>
                  <a:srgbClr val="17375E"/>
                </a:solidFill>
              </a:rPr>
              <a:t>Outer sleeve</a:t>
            </a:r>
            <a:endParaRPr lang="en-GB" altLang="fr-FR" sz="900" dirty="0">
              <a:solidFill>
                <a:srgbClr val="17375E"/>
              </a:solidFill>
            </a:endParaRPr>
          </a:p>
        </p:txBody>
      </p:sp>
      <p:cxnSp>
        <p:nvCxnSpPr>
          <p:cNvPr id="38" name="Connecteur droit 37"/>
          <p:cNvCxnSpPr>
            <a:stCxn id="28717" idx="1"/>
            <a:endCxn id="39" idx="6"/>
          </p:cNvCxnSpPr>
          <p:nvPr/>
        </p:nvCxnSpPr>
        <p:spPr bwMode="auto">
          <a:xfrm flipH="1" flipV="1">
            <a:off x="1708150" y="4921251"/>
            <a:ext cx="222250" cy="794"/>
          </a:xfrm>
          <a:prstGeom prst="line">
            <a:avLst/>
          </a:prstGeom>
          <a:ln w="12700">
            <a:solidFill>
              <a:schemeClr val="tx2">
                <a:lumMod val="75000"/>
                <a:alpha val="59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Ellipse 38"/>
          <p:cNvSpPr/>
          <p:nvPr/>
        </p:nvSpPr>
        <p:spPr bwMode="auto">
          <a:xfrm>
            <a:off x="1636713" y="4884738"/>
            <a:ext cx="71437" cy="73025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H" sz="2000"/>
          </a:p>
        </p:txBody>
      </p:sp>
      <p:sp>
        <p:nvSpPr>
          <p:cNvPr id="40" name="Ellipse 39"/>
          <p:cNvSpPr/>
          <p:nvPr/>
        </p:nvSpPr>
        <p:spPr bwMode="auto">
          <a:xfrm>
            <a:off x="1358900" y="5140325"/>
            <a:ext cx="73025" cy="7143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H" sz="2000"/>
          </a:p>
        </p:txBody>
      </p:sp>
      <p:sp>
        <p:nvSpPr>
          <p:cNvPr id="41" name="Ellipse 40"/>
          <p:cNvSpPr/>
          <p:nvPr/>
        </p:nvSpPr>
        <p:spPr bwMode="auto">
          <a:xfrm>
            <a:off x="1181100" y="5399088"/>
            <a:ext cx="71437" cy="73025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H" sz="2000"/>
          </a:p>
        </p:txBody>
      </p:sp>
      <p:sp>
        <p:nvSpPr>
          <p:cNvPr id="42" name="Ellipse 41"/>
          <p:cNvSpPr/>
          <p:nvPr/>
        </p:nvSpPr>
        <p:spPr bwMode="auto">
          <a:xfrm>
            <a:off x="1466850" y="5656263"/>
            <a:ext cx="73025" cy="73025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H" sz="2000"/>
          </a:p>
        </p:txBody>
      </p:sp>
      <p:cxnSp>
        <p:nvCxnSpPr>
          <p:cNvPr id="45" name="Connecteur droit 44"/>
          <p:cNvCxnSpPr>
            <a:stCxn id="28715" idx="1"/>
            <a:endCxn id="40" idx="6"/>
          </p:cNvCxnSpPr>
          <p:nvPr/>
        </p:nvCxnSpPr>
        <p:spPr bwMode="auto">
          <a:xfrm flipH="1" flipV="1">
            <a:off x="1431925" y="5176044"/>
            <a:ext cx="498475" cy="2381"/>
          </a:xfrm>
          <a:prstGeom prst="line">
            <a:avLst/>
          </a:prstGeom>
          <a:ln w="12700">
            <a:solidFill>
              <a:schemeClr val="tx2">
                <a:lumMod val="75000"/>
                <a:alpha val="59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>
            <a:stCxn id="28714" idx="1"/>
            <a:endCxn id="41" idx="6"/>
          </p:cNvCxnSpPr>
          <p:nvPr/>
        </p:nvCxnSpPr>
        <p:spPr bwMode="auto">
          <a:xfrm flipH="1">
            <a:off x="1252538" y="5435600"/>
            <a:ext cx="677862" cy="0"/>
          </a:xfrm>
          <a:prstGeom prst="line">
            <a:avLst/>
          </a:prstGeom>
          <a:ln w="12700">
            <a:solidFill>
              <a:schemeClr val="tx2">
                <a:lumMod val="75000"/>
                <a:alpha val="59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>
            <a:stCxn id="28716" idx="1"/>
            <a:endCxn id="42" idx="6"/>
          </p:cNvCxnSpPr>
          <p:nvPr/>
        </p:nvCxnSpPr>
        <p:spPr bwMode="auto">
          <a:xfrm flipH="1">
            <a:off x="1539875" y="5692775"/>
            <a:ext cx="390525" cy="0"/>
          </a:xfrm>
          <a:prstGeom prst="line">
            <a:avLst/>
          </a:prstGeom>
          <a:ln w="12700">
            <a:solidFill>
              <a:schemeClr val="tx2">
                <a:lumMod val="75000"/>
                <a:alpha val="59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Ellipse 54"/>
          <p:cNvSpPr/>
          <p:nvPr/>
        </p:nvSpPr>
        <p:spPr>
          <a:xfrm>
            <a:off x="1590675" y="3552825"/>
            <a:ext cx="73025" cy="7143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H"/>
          </a:p>
        </p:txBody>
      </p:sp>
      <p:cxnSp>
        <p:nvCxnSpPr>
          <p:cNvPr id="56" name="Connecteur droit 55"/>
          <p:cNvCxnSpPr>
            <a:endCxn id="55" idx="6"/>
          </p:cNvCxnSpPr>
          <p:nvPr/>
        </p:nvCxnSpPr>
        <p:spPr>
          <a:xfrm flipH="1" flipV="1">
            <a:off x="1663700" y="3587750"/>
            <a:ext cx="1801813" cy="144145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Ellipse 59"/>
          <p:cNvSpPr/>
          <p:nvPr/>
        </p:nvSpPr>
        <p:spPr>
          <a:xfrm>
            <a:off x="1612900" y="3284538"/>
            <a:ext cx="71438" cy="71437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H"/>
          </a:p>
        </p:txBody>
      </p:sp>
      <p:cxnSp>
        <p:nvCxnSpPr>
          <p:cNvPr id="61" name="Connecteur droit 60"/>
          <p:cNvCxnSpPr>
            <a:endCxn id="60" idx="6"/>
          </p:cNvCxnSpPr>
          <p:nvPr/>
        </p:nvCxnSpPr>
        <p:spPr>
          <a:xfrm flipH="1" flipV="1">
            <a:off x="1684338" y="3319463"/>
            <a:ext cx="1781175" cy="30480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363729" y="18596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Features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9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4242</TotalTime>
  <Words>452</Words>
  <Application>Microsoft Office PowerPoint</Application>
  <PresentationFormat>Affichage à l'écran (4:3)</PresentationFormat>
  <Paragraphs>183</Paragraphs>
  <Slides>20</Slides>
  <Notes>3</Notes>
  <HiddenSlides>1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8" baseType="lpstr">
      <vt:lpstr>Arial</vt:lpstr>
      <vt:lpstr>Calibri</vt:lpstr>
      <vt:lpstr>HelveticaNeueBQ-55Roman</vt:lpstr>
      <vt:lpstr>HelveticaNeueBQ-85Heavy</vt:lpstr>
      <vt:lpstr>Times New Roman</vt:lpstr>
      <vt:lpstr>Verdana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SC SC</dc:creator>
  <cp:lastModifiedBy>Aubry Oliver</cp:lastModifiedBy>
  <cp:revision>716</cp:revision>
  <cp:lastPrinted>2015-10-08T13:53:23Z</cp:lastPrinted>
  <dcterms:created xsi:type="dcterms:W3CDTF">2010-05-28T10:00:25Z</dcterms:created>
  <dcterms:modified xsi:type="dcterms:W3CDTF">2016-01-14T17:02:58Z</dcterms:modified>
</cp:coreProperties>
</file>